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68" r:id="rId8"/>
    <p:sldId id="298" r:id="rId9"/>
    <p:sldId id="299" r:id="rId10"/>
    <p:sldId id="300" r:id="rId11"/>
    <p:sldId id="269" r:id="rId12"/>
    <p:sldId id="271" r:id="rId13"/>
    <p:sldId id="273" r:id="rId14"/>
    <p:sldId id="275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90" r:id="rId25"/>
    <p:sldId id="292" r:id="rId26"/>
    <p:sldId id="289" r:id="rId27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FD982-A4C3-4DB3-9DAE-364A7854B00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540770A-F958-4845-8510-34DD2AEBD8B9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 N+1</a:t>
          </a:r>
        </a:p>
        <a:p>
          <a:r>
            <a:rPr lang="es-BO" dirty="0" smtClean="0"/>
            <a:t>1+N</a:t>
          </a:r>
          <a:endParaRPr lang="es-BO" dirty="0"/>
        </a:p>
      </dgm:t>
    </dgm:pt>
    <dgm:pt modelId="{7A9A4C40-C9D2-4FAA-A39C-D2F497F14C32}" type="parTrans" cxnId="{EA866FCD-28A9-4042-9AC5-5655BBC6330E}">
      <dgm:prSet/>
      <dgm:spPr/>
      <dgm:t>
        <a:bodyPr/>
        <a:lstStyle/>
        <a:p>
          <a:endParaRPr lang="es-BO"/>
        </a:p>
      </dgm:t>
    </dgm:pt>
    <dgm:pt modelId="{0CCDA2E4-3C1A-436A-8202-EA3BDFB02C4D}" type="sibTrans" cxnId="{EA866FCD-28A9-4042-9AC5-5655BBC6330E}">
      <dgm:prSet/>
      <dgm:spPr/>
      <dgm:t>
        <a:bodyPr/>
        <a:lstStyle/>
        <a:p>
          <a:endParaRPr lang="es-BO"/>
        </a:p>
      </dgm:t>
    </dgm:pt>
    <dgm:pt modelId="{B459BB3B-55D4-4373-8913-FABF8574BD4C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CONTAR A PARTIR DEL NÚMERO MAYOR PARA SUMAR OTRO NÚMERO</a:t>
          </a:r>
          <a:endParaRPr lang="es-BO" dirty="0"/>
        </a:p>
      </dgm:t>
    </dgm:pt>
    <dgm:pt modelId="{67408C2E-A8AA-4B96-85B0-E2C068BA5328}" type="parTrans" cxnId="{5E5E7F3C-7C83-4187-B66D-3CF46EA84720}">
      <dgm:prSet/>
      <dgm:spPr/>
      <dgm:t>
        <a:bodyPr/>
        <a:lstStyle/>
        <a:p>
          <a:endParaRPr lang="es-BO"/>
        </a:p>
      </dgm:t>
    </dgm:pt>
    <dgm:pt modelId="{A24D7F06-D1F4-4BE5-AD0B-5B7DC2A98956}" type="sibTrans" cxnId="{5E5E7F3C-7C83-4187-B66D-3CF46EA84720}">
      <dgm:prSet/>
      <dgm:spPr/>
      <dgm:t>
        <a:bodyPr/>
        <a:lstStyle/>
        <a:p>
          <a:endParaRPr lang="es-BO"/>
        </a:p>
      </dgm:t>
    </dgm:pt>
    <dgm:pt modelId="{F6545AA2-D89D-4ED3-B31B-6A3FE75738F9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LOS NIÑOS INVENTAN PROCEDIMIENTOS MENTALE</a:t>
          </a:r>
          <a:endParaRPr lang="es-BO" dirty="0"/>
        </a:p>
      </dgm:t>
    </dgm:pt>
    <dgm:pt modelId="{61B0A11E-2576-4D4B-AF4E-5C3D4E859B9D}" type="parTrans" cxnId="{BD8838BC-EE07-405B-952A-134C5AF235C0}">
      <dgm:prSet/>
      <dgm:spPr/>
      <dgm:t>
        <a:bodyPr/>
        <a:lstStyle/>
        <a:p>
          <a:endParaRPr lang="es-BO"/>
        </a:p>
      </dgm:t>
    </dgm:pt>
    <dgm:pt modelId="{ACA29ED3-D01A-4378-AEA3-B2DE02737368}" type="sibTrans" cxnId="{BD8838BC-EE07-405B-952A-134C5AF235C0}">
      <dgm:prSet/>
      <dgm:spPr/>
      <dgm:t>
        <a:bodyPr/>
        <a:lstStyle/>
        <a:p>
          <a:endParaRPr lang="es-BO"/>
        </a:p>
      </dgm:t>
    </dgm:pt>
    <dgm:pt modelId="{ADC9AD22-ED98-4150-987D-A0E81E2F1C7E}" type="pres">
      <dgm:prSet presAssocID="{12BFD982-A4C3-4DB3-9DAE-364A7854B009}" presName="Name0" presStyleCnt="0">
        <dgm:presLayoutVars>
          <dgm:dir/>
          <dgm:resizeHandles val="exact"/>
        </dgm:presLayoutVars>
      </dgm:prSet>
      <dgm:spPr/>
    </dgm:pt>
    <dgm:pt modelId="{2289CB36-04F5-4409-B9D5-64922A1618B8}" type="pres">
      <dgm:prSet presAssocID="{C540770A-F958-4845-8510-34DD2AEBD8B9}" presName="node" presStyleLbl="node1" presStyleIdx="0" presStyleCnt="3" custLinFactNeighborX="-171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66E99A9-1AD0-46D9-99E7-999C508F2E7F}" type="pres">
      <dgm:prSet presAssocID="{0CCDA2E4-3C1A-436A-8202-EA3BDFB02C4D}" presName="sibTrans" presStyleLbl="sibTrans2D1" presStyleIdx="0" presStyleCnt="2"/>
      <dgm:spPr/>
      <dgm:t>
        <a:bodyPr/>
        <a:lstStyle/>
        <a:p>
          <a:endParaRPr lang="es-BO"/>
        </a:p>
      </dgm:t>
    </dgm:pt>
    <dgm:pt modelId="{41EC3D35-B21C-4617-905A-BD3B1E948C81}" type="pres">
      <dgm:prSet presAssocID="{0CCDA2E4-3C1A-436A-8202-EA3BDFB02C4D}" presName="connectorText" presStyleLbl="sibTrans2D1" presStyleIdx="0" presStyleCnt="2"/>
      <dgm:spPr/>
      <dgm:t>
        <a:bodyPr/>
        <a:lstStyle/>
        <a:p>
          <a:endParaRPr lang="es-BO"/>
        </a:p>
      </dgm:t>
    </dgm:pt>
    <dgm:pt modelId="{6FF73ADA-52F3-4B13-9244-778790351510}" type="pres">
      <dgm:prSet presAssocID="{B459BB3B-55D4-4373-8913-FABF8574BD4C}" presName="node" presStyleLbl="node1" presStyleIdx="1" presStyleCnt="3" custScaleY="102917" custLinFactNeighborX="-3958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5F40FF94-4762-49C4-99CD-094E4D231B52}" type="pres">
      <dgm:prSet presAssocID="{A24D7F06-D1F4-4BE5-AD0B-5B7DC2A98956}" presName="sibTrans" presStyleLbl="sibTrans2D1" presStyleIdx="1" presStyleCnt="2"/>
      <dgm:spPr/>
      <dgm:t>
        <a:bodyPr/>
        <a:lstStyle/>
        <a:p>
          <a:endParaRPr lang="es-BO"/>
        </a:p>
      </dgm:t>
    </dgm:pt>
    <dgm:pt modelId="{99A0660E-A5E5-49C6-B4E3-E60AFA6205DC}" type="pres">
      <dgm:prSet presAssocID="{A24D7F06-D1F4-4BE5-AD0B-5B7DC2A98956}" presName="connectorText" presStyleLbl="sibTrans2D1" presStyleIdx="1" presStyleCnt="2"/>
      <dgm:spPr/>
      <dgm:t>
        <a:bodyPr/>
        <a:lstStyle/>
        <a:p>
          <a:endParaRPr lang="es-BO"/>
        </a:p>
      </dgm:t>
    </dgm:pt>
    <dgm:pt modelId="{3D032413-7283-432E-934E-8C1057D1AA53}" type="pres">
      <dgm:prSet presAssocID="{F6545AA2-D89D-4ED3-B31B-6A3FE75738F9}" presName="node" presStyleLbl="node1" presStyleIdx="2" presStyleCnt="3" custScaleX="109945" custLinFactNeighborX="-7745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5E5E7F3C-7C83-4187-B66D-3CF46EA84720}" srcId="{12BFD982-A4C3-4DB3-9DAE-364A7854B009}" destId="{B459BB3B-55D4-4373-8913-FABF8574BD4C}" srcOrd="1" destOrd="0" parTransId="{67408C2E-A8AA-4B96-85B0-E2C068BA5328}" sibTransId="{A24D7F06-D1F4-4BE5-AD0B-5B7DC2A98956}"/>
    <dgm:cxn modelId="{9BF11E87-F9C0-4F7A-B42D-7FD99DF3B187}" type="presOf" srcId="{A24D7F06-D1F4-4BE5-AD0B-5B7DC2A98956}" destId="{99A0660E-A5E5-49C6-B4E3-E60AFA6205DC}" srcOrd="1" destOrd="0" presId="urn:microsoft.com/office/officeart/2005/8/layout/process1"/>
    <dgm:cxn modelId="{D744CF59-BE30-4C02-9663-5209B9398D4A}" type="presOf" srcId="{A24D7F06-D1F4-4BE5-AD0B-5B7DC2A98956}" destId="{5F40FF94-4762-49C4-99CD-094E4D231B52}" srcOrd="0" destOrd="0" presId="urn:microsoft.com/office/officeart/2005/8/layout/process1"/>
    <dgm:cxn modelId="{72F8D25B-1CF8-479A-8211-A8AD4549DBFF}" type="presOf" srcId="{F6545AA2-D89D-4ED3-B31B-6A3FE75738F9}" destId="{3D032413-7283-432E-934E-8C1057D1AA53}" srcOrd="0" destOrd="0" presId="urn:microsoft.com/office/officeart/2005/8/layout/process1"/>
    <dgm:cxn modelId="{B33493D7-B63E-49D3-98F9-6F42396F7919}" type="presOf" srcId="{12BFD982-A4C3-4DB3-9DAE-364A7854B009}" destId="{ADC9AD22-ED98-4150-987D-A0E81E2F1C7E}" srcOrd="0" destOrd="0" presId="urn:microsoft.com/office/officeart/2005/8/layout/process1"/>
    <dgm:cxn modelId="{BD8838BC-EE07-405B-952A-134C5AF235C0}" srcId="{12BFD982-A4C3-4DB3-9DAE-364A7854B009}" destId="{F6545AA2-D89D-4ED3-B31B-6A3FE75738F9}" srcOrd="2" destOrd="0" parTransId="{61B0A11E-2576-4D4B-AF4E-5C3D4E859B9D}" sibTransId="{ACA29ED3-D01A-4378-AEA3-B2DE02737368}"/>
    <dgm:cxn modelId="{18B28ECC-47DD-486A-9A10-C4BBCD06E62B}" type="presOf" srcId="{0CCDA2E4-3C1A-436A-8202-EA3BDFB02C4D}" destId="{41EC3D35-B21C-4617-905A-BD3B1E948C81}" srcOrd="1" destOrd="0" presId="urn:microsoft.com/office/officeart/2005/8/layout/process1"/>
    <dgm:cxn modelId="{B45875FE-F522-419F-A038-020B6830B827}" type="presOf" srcId="{0CCDA2E4-3C1A-436A-8202-EA3BDFB02C4D}" destId="{D66E99A9-1AD0-46D9-99E7-999C508F2E7F}" srcOrd="0" destOrd="0" presId="urn:microsoft.com/office/officeart/2005/8/layout/process1"/>
    <dgm:cxn modelId="{BF2A43D4-8149-4224-8F8D-5ED9BEC3B07D}" type="presOf" srcId="{B459BB3B-55D4-4373-8913-FABF8574BD4C}" destId="{6FF73ADA-52F3-4B13-9244-778790351510}" srcOrd="0" destOrd="0" presId="urn:microsoft.com/office/officeart/2005/8/layout/process1"/>
    <dgm:cxn modelId="{EA866FCD-28A9-4042-9AC5-5655BBC6330E}" srcId="{12BFD982-A4C3-4DB3-9DAE-364A7854B009}" destId="{C540770A-F958-4845-8510-34DD2AEBD8B9}" srcOrd="0" destOrd="0" parTransId="{7A9A4C40-C9D2-4FAA-A39C-D2F497F14C32}" sibTransId="{0CCDA2E4-3C1A-436A-8202-EA3BDFB02C4D}"/>
    <dgm:cxn modelId="{FBDF8BF8-DD63-4662-9420-BCE15605AA0F}" type="presOf" srcId="{C540770A-F958-4845-8510-34DD2AEBD8B9}" destId="{2289CB36-04F5-4409-B9D5-64922A1618B8}" srcOrd="0" destOrd="0" presId="urn:microsoft.com/office/officeart/2005/8/layout/process1"/>
    <dgm:cxn modelId="{35BE29A8-E5F1-4F10-BE33-78198ADDBB7F}" type="presParOf" srcId="{ADC9AD22-ED98-4150-987D-A0E81E2F1C7E}" destId="{2289CB36-04F5-4409-B9D5-64922A1618B8}" srcOrd="0" destOrd="0" presId="urn:microsoft.com/office/officeart/2005/8/layout/process1"/>
    <dgm:cxn modelId="{B76A215C-2669-4266-A911-141E11441626}" type="presParOf" srcId="{ADC9AD22-ED98-4150-987D-A0E81E2F1C7E}" destId="{D66E99A9-1AD0-46D9-99E7-999C508F2E7F}" srcOrd="1" destOrd="0" presId="urn:microsoft.com/office/officeart/2005/8/layout/process1"/>
    <dgm:cxn modelId="{BEDAB59C-0815-4C39-A535-00EDE39275F4}" type="presParOf" srcId="{D66E99A9-1AD0-46D9-99E7-999C508F2E7F}" destId="{41EC3D35-B21C-4617-905A-BD3B1E948C81}" srcOrd="0" destOrd="0" presId="urn:microsoft.com/office/officeart/2005/8/layout/process1"/>
    <dgm:cxn modelId="{5F2C2B50-DB42-4B9D-961B-5725C969F21A}" type="presParOf" srcId="{ADC9AD22-ED98-4150-987D-A0E81E2F1C7E}" destId="{6FF73ADA-52F3-4B13-9244-778790351510}" srcOrd="2" destOrd="0" presId="urn:microsoft.com/office/officeart/2005/8/layout/process1"/>
    <dgm:cxn modelId="{FA2219A2-119D-4EB6-A50E-512CAE2CD797}" type="presParOf" srcId="{ADC9AD22-ED98-4150-987D-A0E81E2F1C7E}" destId="{5F40FF94-4762-49C4-99CD-094E4D231B52}" srcOrd="3" destOrd="0" presId="urn:microsoft.com/office/officeart/2005/8/layout/process1"/>
    <dgm:cxn modelId="{971CAA84-1C5D-4088-A009-49C910C78312}" type="presParOf" srcId="{5F40FF94-4762-49C4-99CD-094E4D231B52}" destId="{99A0660E-A5E5-49C6-B4E3-E60AFA6205DC}" srcOrd="0" destOrd="0" presId="urn:microsoft.com/office/officeart/2005/8/layout/process1"/>
    <dgm:cxn modelId="{4FE07BF2-98D0-4E81-A38A-E661BEB7A651}" type="presParOf" srcId="{ADC9AD22-ED98-4150-987D-A0E81E2F1C7E}" destId="{3D032413-7283-432E-934E-8C1057D1AA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9CB36-04F5-4409-B9D5-64922A1618B8}">
      <dsp:nvSpPr>
        <dsp:cNvPr id="0" name=""/>
        <dsp:cNvSpPr/>
      </dsp:nvSpPr>
      <dsp:spPr>
        <a:xfrm>
          <a:off x="129" y="2583594"/>
          <a:ext cx="1928138" cy="142802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 N+1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1+N</a:t>
          </a:r>
          <a:endParaRPr lang="es-BO" sz="1700" kern="1200" dirty="0"/>
        </a:p>
      </dsp:txBody>
      <dsp:txXfrm>
        <a:off x="41954" y="2625419"/>
        <a:ext cx="1844488" cy="1344377"/>
      </dsp:txXfrm>
    </dsp:sp>
    <dsp:sp modelId="{D66E99A9-1AD0-46D9-99E7-999C508F2E7F}">
      <dsp:nvSpPr>
        <dsp:cNvPr id="0" name=""/>
        <dsp:cNvSpPr/>
      </dsp:nvSpPr>
      <dsp:spPr>
        <a:xfrm>
          <a:off x="2113779" y="3058519"/>
          <a:ext cx="393285" cy="478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/>
        </a:p>
      </dsp:txBody>
      <dsp:txXfrm>
        <a:off x="2113779" y="3154155"/>
        <a:ext cx="275300" cy="286906"/>
      </dsp:txXfrm>
    </dsp:sp>
    <dsp:sp modelId="{6FF73ADA-52F3-4B13-9244-778790351510}">
      <dsp:nvSpPr>
        <dsp:cNvPr id="0" name=""/>
        <dsp:cNvSpPr/>
      </dsp:nvSpPr>
      <dsp:spPr>
        <a:xfrm>
          <a:off x="2670315" y="2562766"/>
          <a:ext cx="1928138" cy="146968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CONTAR A PARTIR DEL NÚMERO MAYOR PARA SUMAR OTRO NÚMERO</a:t>
          </a:r>
          <a:endParaRPr lang="es-BO" sz="1700" kern="1200" dirty="0"/>
        </a:p>
      </dsp:txBody>
      <dsp:txXfrm>
        <a:off x="2713361" y="2605812"/>
        <a:ext cx="1842046" cy="1383590"/>
      </dsp:txXfrm>
    </dsp:sp>
    <dsp:sp modelId="{5F40FF94-4762-49C4-99CD-094E4D231B52}">
      <dsp:nvSpPr>
        <dsp:cNvPr id="0" name=""/>
        <dsp:cNvSpPr/>
      </dsp:nvSpPr>
      <dsp:spPr>
        <a:xfrm>
          <a:off x="4783965" y="3058519"/>
          <a:ext cx="393285" cy="478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/>
        </a:p>
      </dsp:txBody>
      <dsp:txXfrm>
        <a:off x="4783965" y="3154155"/>
        <a:ext cx="275300" cy="286906"/>
      </dsp:txXfrm>
    </dsp:sp>
    <dsp:sp modelId="{3D032413-7283-432E-934E-8C1057D1AA53}">
      <dsp:nvSpPr>
        <dsp:cNvPr id="0" name=""/>
        <dsp:cNvSpPr/>
      </dsp:nvSpPr>
      <dsp:spPr>
        <a:xfrm>
          <a:off x="5340501" y="2583594"/>
          <a:ext cx="2119891" cy="142802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LOS NIÑOS INVENTAN PROCEDIMIENTOS MENTALE</a:t>
          </a:r>
          <a:endParaRPr lang="es-BO" sz="1700" kern="1200" dirty="0"/>
        </a:p>
      </dsp:txBody>
      <dsp:txXfrm>
        <a:off x="5382326" y="2625419"/>
        <a:ext cx="2036241" cy="134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D4723B-8ACB-4B72-A3BA-B1CFE1583E39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692696"/>
            <a:ext cx="6980312" cy="2664296"/>
          </a:xfrm>
        </p:spPr>
        <p:txBody>
          <a:bodyPr>
            <a:normAutofit/>
          </a:bodyPr>
          <a:lstStyle/>
          <a:p>
            <a:pPr algn="ctr"/>
            <a:r>
              <a:rPr lang="es-BO" dirty="0" smtClean="0"/>
              <a:t> </a:t>
            </a:r>
            <a:r>
              <a:rPr lang="es-BO" dirty="0" smtClean="0"/>
              <a:t>«TIC-S Y CREATIVIDAD EN LA ENSEÑANZA MATEMÁTICA” </a:t>
            </a:r>
            <a:br>
              <a:rPr lang="es-BO" dirty="0" smtClean="0"/>
            </a:br>
            <a:r>
              <a:rPr lang="es-BO" dirty="0" smtClean="0"/>
              <a:t>INICIAL -  </a:t>
            </a:r>
            <a:r>
              <a:rPr lang="es-BO" dirty="0" smtClean="0"/>
              <a:t>PRIMARIA</a:t>
            </a:r>
            <a:r>
              <a:rPr lang="es-BO" dirty="0" smtClean="0"/>
              <a:t/>
            </a:r>
            <a:br>
              <a:rPr lang="es-BO" dirty="0" smtClean="0"/>
            </a:br>
            <a:r>
              <a:rPr lang="es-BO" dirty="0" smtClean="0"/>
              <a:t> </a:t>
            </a:r>
            <a:r>
              <a:rPr lang="es-BO" sz="2000" dirty="0" smtClean="0"/>
              <a:t>hacia la revolución tecnológica educativa</a:t>
            </a:r>
            <a:br>
              <a:rPr lang="es-BO" sz="2000" dirty="0" smtClean="0"/>
            </a:br>
            <a:r>
              <a:rPr lang="es-BO" dirty="0" smtClean="0"/>
              <a:t>2014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511131" cy="741921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/>
              <a:t>DIDÁCTICA DE LA MATEMÁTICA  </a:t>
            </a:r>
            <a:endParaRPr lang="es-BO" sz="20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4"/>
            <a:ext cx="901874" cy="9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Datos_Circulando1"/>
          <p:cNvPicPr>
            <a:picLocks noChangeAspect="1" noChangeArrowheads="1" noCrop="1"/>
          </p:cNvPicPr>
          <p:nvPr/>
        </p:nvPicPr>
        <p:blipFill>
          <a:blip r:embed="rId3">
            <a:lum bright="-12000" contrast="-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58417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63" y="4149080"/>
            <a:ext cx="17484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9080"/>
            <a:ext cx="201622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94" y="4149080"/>
            <a:ext cx="10572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47914"/>
            <a:ext cx="11525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 redondeado"/>
          <p:cNvSpPr/>
          <p:nvPr/>
        </p:nvSpPr>
        <p:spPr>
          <a:xfrm>
            <a:off x="3491880" y="6165304"/>
            <a:ext cx="38164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HUGO ALEX RIVAS MORA  </a:t>
            </a:r>
            <a:endParaRPr lang="es-BO" dirty="0"/>
          </a:p>
        </p:txBody>
      </p:sp>
      <p:pic>
        <p:nvPicPr>
          <p:cNvPr id="15" name="Imagen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52" y="515601"/>
            <a:ext cx="10048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math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419" y="-9132"/>
            <a:ext cx="1413423" cy="104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01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BO" dirty="0" smtClean="0"/>
              <a:t>      </a:t>
            </a:r>
            <a:r>
              <a:rPr lang="es-BO" sz="2800" dirty="0" smtClean="0"/>
              <a:t>La reinvención (resignificación) </a:t>
            </a:r>
            <a:r>
              <a:rPr lang="es-BO" sz="2800" dirty="0"/>
              <a:t>guiada requiere de la </a:t>
            </a:r>
            <a:r>
              <a:rPr lang="es-BO" sz="2800" dirty="0" smtClean="0"/>
              <a:t>fenomenología </a:t>
            </a:r>
            <a:r>
              <a:rPr lang="es-BO" sz="2800" dirty="0"/>
              <a:t>didáctica, o sea, de </a:t>
            </a:r>
            <a:r>
              <a:rPr lang="es-BO" sz="2800" dirty="0" smtClean="0"/>
              <a:t>la búsqueda </a:t>
            </a:r>
            <a:r>
              <a:rPr lang="es-BO" sz="2800" dirty="0"/>
              <a:t>de contextos y 	situaciones problemáticas que den 	lugar de modo más o menos natural a </a:t>
            </a:r>
            <a:r>
              <a:rPr lang="es-BO" sz="2800" dirty="0" smtClean="0"/>
              <a:t> la </a:t>
            </a:r>
            <a:r>
              <a:rPr lang="es-BO" sz="2800" dirty="0" err="1"/>
              <a:t>matematización</a:t>
            </a:r>
            <a:r>
              <a:rPr lang="es-BO" sz="2800" dirty="0"/>
              <a:t> 	(</a:t>
            </a:r>
            <a:r>
              <a:rPr lang="es-BO" sz="2800" dirty="0" err="1"/>
              <a:t>Freudenthal</a:t>
            </a:r>
            <a:r>
              <a:rPr lang="es-BO" sz="2800" dirty="0"/>
              <a:t>, 1983)	</a:t>
            </a:r>
          </a:p>
        </p:txBody>
      </p:sp>
    </p:spTree>
    <p:extLst>
      <p:ext uri="{BB962C8B-B14F-4D97-AF65-F5344CB8AC3E}">
        <p14:creationId xmlns:p14="http://schemas.microsoft.com/office/powerpoint/2010/main" val="9713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/>
          <a:lstStyle/>
          <a:p>
            <a:pPr algn="ctr"/>
            <a:r>
              <a:rPr lang="es-BO" dirty="0" smtClean="0"/>
              <a:t>Técnicas para contar (nivel inicial)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816424"/>
          </a:xfrm>
        </p:spPr>
        <p:txBody>
          <a:bodyPr/>
          <a:lstStyle/>
          <a:p>
            <a:r>
              <a:rPr lang="es-BO" sz="1800" dirty="0" smtClean="0"/>
              <a:t>CONTAR ORALMENTE:</a:t>
            </a:r>
            <a:r>
              <a:rPr lang="es-BO" dirty="0" smtClean="0"/>
              <a:t> Suele compararse con contar de memoria</a:t>
            </a:r>
          </a:p>
          <a:p>
            <a:r>
              <a:rPr lang="es-BO" sz="1800" dirty="0" smtClean="0"/>
              <a:t>NUMERACIÓN:  </a:t>
            </a:r>
            <a:r>
              <a:rPr lang="es-BO" dirty="0" smtClean="0"/>
              <a:t>Es  aprender estrategias de enumerar, para llevar la cuenta de los elementos que han contado y los que NO.</a:t>
            </a:r>
          </a:p>
          <a:p>
            <a:r>
              <a:rPr lang="es-BO" dirty="0" smtClean="0"/>
              <a:t>CUANDO LOS ELEMENTOS SE PONEN EN FILA, NO HAY MUCHO ESFUERZO, PARA NO PERDER LA CUENTA, SI SE EMPIEZA DE UNO DE LOS EXTREMOS</a:t>
            </a:r>
          </a:p>
          <a:p>
            <a:endParaRPr lang="es-BO" dirty="0" smtClean="0"/>
          </a:p>
          <a:p>
            <a:endParaRPr lang="es-BO" dirty="0" smtClean="0"/>
          </a:p>
          <a:p>
            <a:endParaRPr lang="es-BO" dirty="0"/>
          </a:p>
          <a:p>
            <a:r>
              <a:rPr lang="es-BO" dirty="0" smtClean="0"/>
              <a:t>SI LA COLECCIÓN ESTA COLOCADA EN CÍRCULO, SOLO NECESITA RECORDAR EL ELEMENTO POR EL QUE HA EMPEZADO A CONTAR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5" name="4 Estrella de 5 puntas"/>
          <p:cNvSpPr/>
          <p:nvPr/>
        </p:nvSpPr>
        <p:spPr>
          <a:xfrm>
            <a:off x="1619672" y="3284984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6" name="5 Estrella de 5 puntas"/>
          <p:cNvSpPr/>
          <p:nvPr/>
        </p:nvSpPr>
        <p:spPr>
          <a:xfrm>
            <a:off x="2508452" y="3310136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7" name="6 Estrella de 5 puntas"/>
          <p:cNvSpPr/>
          <p:nvPr/>
        </p:nvSpPr>
        <p:spPr>
          <a:xfrm>
            <a:off x="3481008" y="3310136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7 Estrella de 5 puntas"/>
          <p:cNvSpPr/>
          <p:nvPr/>
        </p:nvSpPr>
        <p:spPr>
          <a:xfrm>
            <a:off x="4251392" y="3319397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8 Estrella de 5 puntas"/>
          <p:cNvSpPr/>
          <p:nvPr/>
        </p:nvSpPr>
        <p:spPr>
          <a:xfrm>
            <a:off x="5148064" y="3338491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285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DOMINÓ MÁS (MENOS) UNO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Autofit/>
          </a:bodyPr>
          <a:lstStyle/>
          <a:p>
            <a:r>
              <a:rPr lang="es-BO" sz="4400" dirty="0" smtClean="0"/>
              <a:t>OBJETIVO: </a:t>
            </a:r>
            <a:r>
              <a:rPr lang="es-BO" sz="3200" dirty="0" smtClean="0"/>
              <a:t>COMPARAR NÚMEROS SEGUIDOS (o entre magnitudes) </a:t>
            </a:r>
          </a:p>
          <a:p>
            <a:r>
              <a:rPr lang="es-BO" sz="4400" dirty="0" smtClean="0"/>
              <a:t>MATERIAL: </a:t>
            </a:r>
            <a:r>
              <a:rPr lang="es-BO" sz="3600" dirty="0" smtClean="0"/>
              <a:t>FICHAS  DE DOMINÓ</a:t>
            </a:r>
          </a:p>
          <a:p>
            <a:endParaRPr lang="es-BO" sz="4400" dirty="0"/>
          </a:p>
          <a:p>
            <a:endParaRPr lang="es-BO" sz="4400" dirty="0" smtClean="0"/>
          </a:p>
          <a:p>
            <a:r>
              <a:rPr lang="es-BO" sz="4000" dirty="0" smtClean="0"/>
              <a:t>¿ QUÉ NÚMERO VIENE DESPUÉS?</a:t>
            </a:r>
            <a:endParaRPr lang="es-BO" sz="4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1944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es-BO" sz="2900" dirty="0" smtClean="0">
                <a:solidFill>
                  <a:prstClr val="black"/>
                </a:solidFill>
              </a:rPr>
              <a:t> </a:t>
            </a:r>
            <a:r>
              <a:rPr lang="es-BO" sz="2900" dirty="0">
                <a:solidFill>
                  <a:prstClr val="black"/>
                </a:solidFill>
              </a:rPr>
              <a:t>OBSERVANDO APRENDO</a:t>
            </a:r>
            <a:endParaRPr lang="es-B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2008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2555776" y="335699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4139952" y="270892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6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ESTRELLAS ESCONDIDAS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>
            <a:noAutofit/>
          </a:bodyPr>
          <a:lstStyle/>
          <a:p>
            <a:r>
              <a:rPr lang="es-BO" sz="4400" dirty="0" smtClean="0"/>
              <a:t>OBJETIVO: </a:t>
            </a:r>
          </a:p>
          <a:p>
            <a:pPr>
              <a:buFont typeface="Arial" pitchFamily="34" charset="0"/>
              <a:buChar char="•"/>
            </a:pPr>
            <a:r>
              <a:rPr lang="es-BO" sz="3600" dirty="0" smtClean="0"/>
              <a:t>NUMERAR</a:t>
            </a:r>
          </a:p>
          <a:p>
            <a:pPr>
              <a:buFont typeface="Arial" pitchFamily="34" charset="0"/>
              <a:buChar char="•"/>
            </a:pPr>
            <a:r>
              <a:rPr lang="es-BO" sz="3600" dirty="0" smtClean="0"/>
              <a:t>REGLA DE VALOR CARDINAL</a:t>
            </a:r>
          </a:p>
          <a:p>
            <a:r>
              <a:rPr lang="es-BO" sz="4400" dirty="0" smtClean="0"/>
              <a:t>MATERIAL:  </a:t>
            </a:r>
            <a:r>
              <a:rPr lang="es-BO" sz="3600" dirty="0" smtClean="0"/>
              <a:t>TARJETAS EN FORMA DE ESTRELLAS U OTROS OBJETOS DIBUJADOS (DE 1 A 5 PRINCIPIANTES)</a:t>
            </a:r>
            <a:endParaRPr lang="es-BO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dirty="0" smtClean="0"/>
              <a:t>HUGO ALEX RIVAS MORA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757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es-BO" sz="2900" dirty="0" smtClean="0">
                <a:solidFill>
                  <a:prstClr val="black"/>
                </a:solidFill>
              </a:rPr>
              <a:t>OBSERVANDO </a:t>
            </a:r>
            <a:r>
              <a:rPr lang="es-BO" sz="2900" dirty="0">
                <a:solidFill>
                  <a:prstClr val="black"/>
                </a:solidFill>
              </a:rPr>
              <a:t>APRENDO</a:t>
            </a:r>
            <a:endParaRPr lang="es-B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383" y="1339371"/>
            <a:ext cx="5613458" cy="310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4" name="3 Rectángulo"/>
          <p:cNvSpPr/>
          <p:nvPr/>
        </p:nvSpPr>
        <p:spPr>
          <a:xfrm>
            <a:off x="5364088" y="5052678"/>
            <a:ext cx="1368152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 smtClean="0"/>
              <a:t>10</a:t>
            </a:r>
            <a:endParaRPr lang="es-BO" sz="6600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539552" y="5229200"/>
            <a:ext cx="4608512" cy="108012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El educando debe completar el número cardinal total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756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BO" dirty="0" smtClean="0"/>
              <a:t>EDUCACIÓN PRIMARIA COMUNITARIA VOCACIONAL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104456"/>
          </a:xfrm>
        </p:spPr>
        <p:txBody>
          <a:bodyPr/>
          <a:lstStyle/>
          <a:p>
            <a:r>
              <a:rPr lang="es-BO" dirty="0" smtClean="0"/>
              <a:t>¿ QUÉ NO  ES NÚMERO?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HORTALIZA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 ANIMAL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 OBJETO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PERSONA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PLANTA.</a:t>
            </a:r>
          </a:p>
          <a:p>
            <a:pPr>
              <a:buFont typeface="Arial" pitchFamily="34" charset="0"/>
              <a:buChar char="•"/>
            </a:pPr>
            <a:endParaRPr lang="es-BO" dirty="0"/>
          </a:p>
          <a:p>
            <a:pPr marL="0" indent="0" algn="r"/>
            <a:r>
              <a:rPr lang="es-BO" dirty="0" smtClean="0"/>
              <a:t>¿ QUÉ ES NÚMERO?</a:t>
            </a:r>
          </a:p>
          <a:p>
            <a:pPr marL="0" indent="0" algn="r"/>
            <a:r>
              <a:rPr lang="es-BO" dirty="0" smtClean="0"/>
              <a:t>EL NÚMERO ES ALGO QUE NO SE PUEDE VER NI TOCAR</a:t>
            </a:r>
          </a:p>
          <a:p>
            <a:pPr marL="0" indent="0" algn="r"/>
            <a:r>
              <a:rPr lang="es-BO" dirty="0" smtClean="0"/>
              <a:t>¡EL NÚMERO NO EXISTE!</a:t>
            </a:r>
          </a:p>
          <a:p>
            <a:pPr marL="0" indent="0" algn="r"/>
            <a:r>
              <a:rPr lang="es-BO" dirty="0" smtClean="0"/>
              <a:t>¡SON IMAGINACIONES!</a:t>
            </a:r>
          </a:p>
          <a:p>
            <a:pPr>
              <a:buFont typeface="Arial" pitchFamily="34" charset="0"/>
              <a:buChar char="•"/>
            </a:pPr>
            <a:endParaRPr lang="es-BO" dirty="0"/>
          </a:p>
          <a:p>
            <a:pPr>
              <a:buFont typeface="Arial" pitchFamily="34" charset="0"/>
              <a:buChar char="•"/>
            </a:pPr>
            <a:endParaRPr lang="es-BO" dirty="0" smtClean="0"/>
          </a:p>
          <a:p>
            <a:pPr marL="0" indent="0"/>
            <a:endParaRPr lang="es-BO" dirty="0" smtClean="0"/>
          </a:p>
          <a:p>
            <a:pPr marL="0" indent="0"/>
            <a:endParaRPr lang="es-BO" dirty="0" smtClean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20686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5184576"/>
          </a:xfrm>
        </p:spPr>
        <p:txBody>
          <a:bodyPr>
            <a:normAutofit lnSpcReduction="10000"/>
          </a:bodyPr>
          <a:lstStyle/>
          <a:p>
            <a:r>
              <a:rPr lang="es-BO" sz="3600" dirty="0" smtClean="0"/>
              <a:t>A PESAR DE ELLO, HABLAMOS DE ÉL Y LO UTILIZAMOS GRACIAS A SUS NOMBRES – SIGNO DE LOS NÚMEROS, QUE SE LLAMAN NUMERALES.</a:t>
            </a:r>
          </a:p>
          <a:p>
            <a:r>
              <a:rPr lang="es-BO" sz="3600" dirty="0" smtClean="0"/>
              <a:t>POR EJEMPLO: IIII, IV,CUATRO, FOUR</a:t>
            </a:r>
          </a:p>
          <a:p>
            <a:r>
              <a:rPr lang="es-BO" sz="3600" dirty="0" smtClean="0"/>
              <a:t>NUMERALES DISTINTOS DE UN MISMO NÚMERO, «EL CUATRO»</a:t>
            </a:r>
          </a:p>
          <a:p>
            <a:r>
              <a:rPr lang="es-BO" sz="3600" dirty="0" smtClean="0"/>
              <a:t>NÚMERO             NUMERAL</a:t>
            </a:r>
            <a:endParaRPr lang="es-BO" sz="3600" dirty="0"/>
          </a:p>
        </p:txBody>
      </p:sp>
      <p:sp>
        <p:nvSpPr>
          <p:cNvPr id="5" name="4 Flecha izquierda y derecha"/>
          <p:cNvSpPr/>
          <p:nvPr/>
        </p:nvSpPr>
        <p:spPr>
          <a:xfrm>
            <a:off x="2843808" y="4869160"/>
            <a:ext cx="122413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147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USO DEL NÚMERO Y SU NUMERAL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75230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BO" dirty="0" smtClean="0"/>
              <a:t>CONTAR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ENUMERAR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MEDIR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OPERAR: SUMA ,RESTA, ETC (COMO OPERADOR)</a:t>
            </a:r>
          </a:p>
          <a:p>
            <a:pPr marL="0" indent="0"/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87624" y="3068960"/>
            <a:ext cx="3240360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SISTEMAS DE NUMERACIÓN</a:t>
            </a:r>
            <a:endParaRPr lang="es-BO" dirty="0"/>
          </a:p>
        </p:txBody>
      </p:sp>
      <p:sp>
        <p:nvSpPr>
          <p:cNvPr id="5" name="4 Rectángulo redondeado"/>
          <p:cNvSpPr/>
          <p:nvPr/>
        </p:nvSpPr>
        <p:spPr>
          <a:xfrm>
            <a:off x="3347864" y="4653136"/>
            <a:ext cx="4968552" cy="12241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BINARIO, TERNARIO, DECIMAL, BIGECIMAL, SEXAGECIMAL, CENTECIMAL</a:t>
            </a:r>
          </a:p>
          <a:p>
            <a:pPr algn="ctr"/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49120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pPr algn="ctr"/>
            <a:r>
              <a:rPr lang="es-BO" dirty="0" smtClean="0"/>
              <a:t>MODO DE LEER UN NÚMERO DE MUCHAS CIFRAS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752528"/>
          </a:xfrm>
        </p:spPr>
        <p:txBody>
          <a:bodyPr>
            <a:normAutofit/>
          </a:bodyPr>
          <a:lstStyle/>
          <a:p>
            <a:pPr marL="0" indent="0" algn="ctr"/>
            <a:r>
              <a:rPr lang="es-BO" sz="2800" dirty="0" smtClean="0"/>
              <a:t>   4    UNIDADES</a:t>
            </a:r>
          </a:p>
          <a:p>
            <a:pPr marL="514350" indent="-514350" algn="ctr">
              <a:buAutoNum type="arabicPlain" startAt="36"/>
            </a:pPr>
            <a:r>
              <a:rPr lang="es-BO" sz="2800" dirty="0" smtClean="0"/>
              <a:t>  UNIDADES</a:t>
            </a:r>
          </a:p>
          <a:p>
            <a:pPr marL="514350" indent="-514350" algn="ctr">
              <a:buAutoNum type="arabicPlain" startAt="8"/>
            </a:pPr>
            <a:r>
              <a:rPr lang="es-BO" sz="2800" dirty="0" smtClean="0"/>
              <a:t>4  7    UNIDADES</a:t>
            </a:r>
          </a:p>
          <a:p>
            <a:pPr marL="514350" indent="-514350" algn="ctr">
              <a:buAutoNum type="arabicPlain" startAt="7"/>
            </a:pPr>
            <a:r>
              <a:rPr lang="es-BO" sz="2800" dirty="0" smtClean="0"/>
              <a:t>0  6  5  UNIDADES</a:t>
            </a:r>
          </a:p>
          <a:p>
            <a:pPr marL="0" indent="0" algn="ctr"/>
            <a:r>
              <a:rPr lang="es-BO" sz="2800" dirty="0" smtClean="0"/>
              <a:t>2  3  9  0  4  UNIDADES</a:t>
            </a:r>
          </a:p>
          <a:p>
            <a:pPr marL="514350" indent="-514350" algn="ctr">
              <a:buAutoNum type="arabicPlain" startAt="6"/>
            </a:pPr>
            <a:r>
              <a:rPr lang="es-BO" sz="2800" dirty="0" smtClean="0"/>
              <a:t>8  4  8  6  2  UNIDADES</a:t>
            </a:r>
          </a:p>
          <a:p>
            <a:pPr marL="514350" indent="-514350" algn="ctr">
              <a:buAutoNum type="arabicPlain" startAt="9"/>
            </a:pPr>
            <a:r>
              <a:rPr lang="es-BO" sz="2800" dirty="0" smtClean="0"/>
              <a:t>4  0  7  5  7  2  UNIDADES</a:t>
            </a:r>
          </a:p>
          <a:p>
            <a:pPr marL="0" indent="0" algn="ctr"/>
            <a:r>
              <a:rPr lang="es-BO" sz="2800" dirty="0" smtClean="0"/>
              <a:t>2  5  4  0  7.  6  2  0  0  3  9.  1  8  4 UNIDADES</a:t>
            </a:r>
          </a:p>
          <a:p>
            <a:pPr marL="0" indent="0" algn="ctr"/>
            <a:endParaRPr lang="es-BO" sz="2800" dirty="0"/>
          </a:p>
        </p:txBody>
      </p:sp>
      <p:sp>
        <p:nvSpPr>
          <p:cNvPr id="4" name="3 Rectángulo"/>
          <p:cNvSpPr/>
          <p:nvPr/>
        </p:nvSpPr>
        <p:spPr>
          <a:xfrm>
            <a:off x="3995936" y="5661248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</a:t>
            </a:r>
            <a:endParaRPr lang="es-BO" dirty="0"/>
          </a:p>
        </p:txBody>
      </p:sp>
      <p:sp>
        <p:nvSpPr>
          <p:cNvPr id="5" name="4 Rectángulo"/>
          <p:cNvSpPr/>
          <p:nvPr/>
        </p:nvSpPr>
        <p:spPr>
          <a:xfrm>
            <a:off x="1583668" y="5661248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2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9014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/>
            </a:r>
            <a:br>
              <a:rPr lang="es-BO" dirty="0"/>
            </a:br>
            <a:r>
              <a:rPr lang="es-BO" dirty="0"/>
              <a:t>	</a:t>
            </a:r>
            <a:br>
              <a:rPr lang="es-BO" dirty="0"/>
            </a:b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BO" dirty="0"/>
          </a:p>
          <a:p>
            <a:pPr algn="just"/>
            <a:r>
              <a:rPr lang="es-BO" sz="3600" dirty="0"/>
              <a:t>Si la actividad primordial de los </a:t>
            </a:r>
            <a:r>
              <a:rPr lang="es-BO" sz="3600" dirty="0" smtClean="0"/>
              <a:t>estudiantes </a:t>
            </a:r>
            <a:r>
              <a:rPr lang="es-BO" sz="3600" dirty="0"/>
              <a:t>es matematizar, ¿cuál es la de los 	</a:t>
            </a:r>
            <a:r>
              <a:rPr lang="es-BO" sz="3600" dirty="0" smtClean="0"/>
              <a:t>docentes</a:t>
            </a:r>
            <a:r>
              <a:rPr lang="es-BO" sz="3600" dirty="0"/>
              <a:t>?	</a:t>
            </a:r>
          </a:p>
          <a:p>
            <a:r>
              <a:rPr lang="es-BO" dirty="0"/>
              <a:t>	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547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PATRONES Y RREGULARIDADES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/>
          <a:lstStyle/>
          <a:p>
            <a:pPr marL="0" indent="0"/>
            <a:r>
              <a:rPr lang="es-BO" dirty="0" smtClean="0"/>
              <a:t>                                        1  =  1</a:t>
            </a:r>
          </a:p>
          <a:p>
            <a:pPr marL="0" indent="0"/>
            <a:r>
              <a:rPr lang="es-BO" dirty="0" smtClean="0"/>
              <a:t>                              1 +  11  =  12</a:t>
            </a:r>
          </a:p>
          <a:p>
            <a:pPr marL="0" indent="0"/>
            <a:r>
              <a:rPr lang="es-BO" dirty="0" smtClean="0"/>
              <a:t>               1  +  11  +  111  =   123 </a:t>
            </a:r>
          </a:p>
          <a:p>
            <a:pPr>
              <a:buAutoNum type="arabicPlain"/>
            </a:pPr>
            <a:r>
              <a:rPr lang="es-BO" dirty="0" smtClean="0"/>
              <a:t>+  11   +  111  +  1111=   1234</a:t>
            </a:r>
          </a:p>
          <a:p>
            <a:pPr marL="0" indent="0"/>
            <a:r>
              <a:rPr lang="es-BO" dirty="0" smtClean="0"/>
              <a:t>¿ HASTA CUÁNDO SE CUMPLE POR QUÉ?</a:t>
            </a:r>
          </a:p>
          <a:p>
            <a:pPr marL="0" indent="0"/>
            <a:endParaRPr lang="es-BO" dirty="0"/>
          </a:p>
          <a:p>
            <a:pPr marL="0" indent="0"/>
            <a:r>
              <a:rPr lang="es-BO" dirty="0" smtClean="0"/>
              <a:t>OTRO PATRON POR DESCUBRIR</a:t>
            </a:r>
          </a:p>
          <a:p>
            <a:pPr algn="ctr">
              <a:buAutoNum type="arabicPlain" startAt="81"/>
            </a:pPr>
            <a:r>
              <a:rPr lang="es-BO" dirty="0" smtClean="0"/>
              <a:t>    71        61         51        41        31        21 </a:t>
            </a:r>
          </a:p>
          <a:p>
            <a:pPr algn="ctr">
              <a:buAutoNum type="arabicPlain" startAt="18"/>
            </a:pPr>
            <a:r>
              <a:rPr lang="es-BO" dirty="0" smtClean="0"/>
              <a:t>    17        16        15        14        13        12</a:t>
            </a:r>
          </a:p>
          <a:p>
            <a:pPr marL="0" indent="0"/>
            <a:r>
              <a:rPr lang="es-BO" dirty="0" smtClean="0"/>
              <a:t>                                -----       ------      ------       -------      ------      ------       ------</a:t>
            </a:r>
          </a:p>
          <a:p>
            <a:pPr marL="0" indent="0"/>
            <a:r>
              <a:rPr lang="es-BO" dirty="0"/>
              <a:t> </a:t>
            </a:r>
            <a:r>
              <a:rPr lang="es-BO" dirty="0" smtClean="0"/>
              <a:t>                               63       54        45        36        27         18         09</a:t>
            </a:r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861048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RESTANDO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278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pPr algn="ctr"/>
            <a:r>
              <a:rPr lang="es-BO" dirty="0" smtClean="0"/>
              <a:t>NUEVOS ALGORITMOS PARA EDUCANDOS CON DIFICULTAD EN SU APRENDIZAJE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844825"/>
            <a:ext cx="7520940" cy="1584176"/>
          </a:xfrm>
        </p:spPr>
        <p:txBody>
          <a:bodyPr/>
          <a:lstStyle/>
          <a:p>
            <a:r>
              <a:rPr lang="es-BO" dirty="0" smtClean="0"/>
              <a:t>ADICIÓN </a:t>
            </a:r>
          </a:p>
          <a:p>
            <a:r>
              <a:rPr lang="es-BO" dirty="0" smtClean="0"/>
              <a:t>SUSTRACCIÓN</a:t>
            </a:r>
          </a:p>
          <a:p>
            <a:r>
              <a:rPr lang="es-BO" dirty="0" smtClean="0"/>
              <a:t>MULTIPLICACIÓN</a:t>
            </a:r>
          </a:p>
          <a:p>
            <a:r>
              <a:rPr lang="es-BO" dirty="0" smtClean="0"/>
              <a:t>DIVISIÓN</a:t>
            </a:r>
          </a:p>
          <a:p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2483768" y="3356992"/>
            <a:ext cx="3672408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OTRAS ESTRATEGIAS</a:t>
            </a:r>
            <a:endParaRPr lang="es-BO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051720" y="479715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051720" y="515719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051720" y="551723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627784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563888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319972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148064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6156176" y="4797152"/>
            <a:ext cx="1440160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3x4= 12</a:t>
            </a:r>
            <a:endParaRPr lang="es-BO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3635896" y="2276872"/>
            <a:ext cx="1512168" cy="720080"/>
          </a:xfrm>
          <a:prstGeom prst="strip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6" name="5 Multidocumento"/>
          <p:cNvSpPr/>
          <p:nvPr/>
        </p:nvSpPr>
        <p:spPr>
          <a:xfrm>
            <a:off x="5796136" y="1772816"/>
            <a:ext cx="2448272" cy="1584176"/>
          </a:xfrm>
          <a:prstGeom prst="flowChartMultidocumen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MOSTRAR LOS NUEVOS ALGORITMOS</a:t>
            </a:r>
            <a:endParaRPr lang="es-BO" dirty="0"/>
          </a:p>
        </p:txBody>
      </p:sp>
      <p:sp>
        <p:nvSpPr>
          <p:cNvPr id="8" name="7 Conector"/>
          <p:cNvSpPr/>
          <p:nvPr/>
        </p:nvSpPr>
        <p:spPr>
          <a:xfrm>
            <a:off x="2489853" y="507031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18" name="17 Conector"/>
          <p:cNvSpPr/>
          <p:nvPr/>
        </p:nvSpPr>
        <p:spPr>
          <a:xfrm>
            <a:off x="3465240" y="4702933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19" name="18 Conector"/>
          <p:cNvSpPr/>
          <p:nvPr/>
        </p:nvSpPr>
        <p:spPr>
          <a:xfrm>
            <a:off x="4205672" y="47163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1" name="20 Conector"/>
          <p:cNvSpPr/>
          <p:nvPr/>
        </p:nvSpPr>
        <p:spPr>
          <a:xfrm>
            <a:off x="3449588" y="5064799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3" name="22 Conector"/>
          <p:cNvSpPr/>
          <p:nvPr/>
        </p:nvSpPr>
        <p:spPr>
          <a:xfrm>
            <a:off x="2513484" y="4682852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6" name="25 Conector"/>
          <p:cNvSpPr/>
          <p:nvPr/>
        </p:nvSpPr>
        <p:spPr>
          <a:xfrm>
            <a:off x="4183866" y="5059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7" name="26 Conector"/>
          <p:cNvSpPr/>
          <p:nvPr/>
        </p:nvSpPr>
        <p:spPr>
          <a:xfrm>
            <a:off x="2489853" y="5387009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8" name="27 Conector"/>
          <p:cNvSpPr/>
          <p:nvPr/>
        </p:nvSpPr>
        <p:spPr>
          <a:xfrm>
            <a:off x="3407296" y="5440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9" name="28 Conector"/>
          <p:cNvSpPr/>
          <p:nvPr/>
        </p:nvSpPr>
        <p:spPr>
          <a:xfrm>
            <a:off x="4163380" y="5402932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0" name="29 Conector"/>
          <p:cNvSpPr/>
          <p:nvPr/>
        </p:nvSpPr>
        <p:spPr>
          <a:xfrm>
            <a:off x="5042384" y="5036604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1" name="30 Conector"/>
          <p:cNvSpPr/>
          <p:nvPr/>
        </p:nvSpPr>
        <p:spPr>
          <a:xfrm>
            <a:off x="5057462" y="5440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2" name="31 Conector"/>
          <p:cNvSpPr/>
          <p:nvPr/>
        </p:nvSpPr>
        <p:spPr>
          <a:xfrm>
            <a:off x="5033764" y="4668484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1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25" grpId="0" animBg="1"/>
      <p:bldP spid="8" grpId="0" animBg="1"/>
      <p:bldP spid="18" grpId="0" animBg="1"/>
      <p:bldP spid="19" grpId="0" animBg="1"/>
      <p:bldP spid="21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/>
          <a:lstStyle/>
          <a:p>
            <a:endParaRPr lang="es-BO" dirty="0" smtClean="0"/>
          </a:p>
          <a:p>
            <a:r>
              <a:rPr lang="es-BO" dirty="0" smtClean="0"/>
              <a:t>10</a:t>
            </a:r>
            <a:endParaRPr lang="es-BO" dirty="0"/>
          </a:p>
          <a:p>
            <a:r>
              <a:rPr lang="es-BO" dirty="0" smtClean="0"/>
              <a:t>                                                                                                    = 30</a:t>
            </a:r>
          </a:p>
          <a:p>
            <a:r>
              <a:rPr lang="es-BO" dirty="0" smtClean="0"/>
              <a:t>1                                                                                                  = 3</a:t>
            </a:r>
            <a:endParaRPr lang="es-BO" dirty="0"/>
          </a:p>
          <a:p>
            <a:endParaRPr lang="es-BO" dirty="0" smtClean="0"/>
          </a:p>
          <a:p>
            <a:r>
              <a:rPr lang="es-BO" dirty="0" smtClean="0"/>
              <a:t>1                                                                                                  =3 </a:t>
            </a:r>
          </a:p>
          <a:p>
            <a:endParaRPr lang="es-BO" dirty="0"/>
          </a:p>
          <a:p>
            <a:endParaRPr lang="es-BO" dirty="0" smtClean="0"/>
          </a:p>
          <a:p>
            <a:r>
              <a:rPr lang="es-BO" dirty="0"/>
              <a:t> </a:t>
            </a:r>
            <a:r>
              <a:rPr lang="es-BO" dirty="0" smtClean="0"/>
              <a:t>                                 1                 1                  1            </a:t>
            </a:r>
          </a:p>
          <a:p>
            <a:endParaRPr lang="es-BO" dirty="0"/>
          </a:p>
          <a:p>
            <a:endParaRPr lang="es-BO" dirty="0" smtClean="0"/>
          </a:p>
          <a:p>
            <a:r>
              <a:rPr lang="es-BO" dirty="0" smtClean="0"/>
              <a:t>                              </a:t>
            </a:r>
            <a:endParaRPr lang="es-BO" dirty="0"/>
          </a:p>
        </p:txBody>
      </p:sp>
      <p:sp>
        <p:nvSpPr>
          <p:cNvPr id="4" name="3 Menos"/>
          <p:cNvSpPr/>
          <p:nvPr/>
        </p:nvSpPr>
        <p:spPr>
          <a:xfrm>
            <a:off x="1835696" y="1052736"/>
            <a:ext cx="4176464" cy="36004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6" name="5 Conector recto"/>
          <p:cNvCxnSpPr/>
          <p:nvPr/>
        </p:nvCxnSpPr>
        <p:spPr>
          <a:xfrm>
            <a:off x="2411760" y="1844824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420888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771800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707904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716016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2699792" y="1038583"/>
            <a:ext cx="144016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7" name="16 Elipse"/>
          <p:cNvSpPr/>
          <p:nvPr/>
        </p:nvSpPr>
        <p:spPr>
          <a:xfrm rot="16495417" flipV="1">
            <a:off x="3563888" y="1142745"/>
            <a:ext cx="360040" cy="1800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Elipse"/>
          <p:cNvSpPr/>
          <p:nvPr/>
        </p:nvSpPr>
        <p:spPr>
          <a:xfrm>
            <a:off x="4608004" y="1052736"/>
            <a:ext cx="216024" cy="34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9" name="18 Rectángulo redondeado"/>
          <p:cNvSpPr/>
          <p:nvPr/>
        </p:nvSpPr>
        <p:spPr>
          <a:xfrm>
            <a:off x="5436096" y="314096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12 x 3 = 36</a:t>
            </a:r>
            <a:endParaRPr lang="es-BO" dirty="0"/>
          </a:p>
        </p:txBody>
      </p:sp>
      <p:sp>
        <p:nvSpPr>
          <p:cNvPr id="20" name="19 Cerrar corchete"/>
          <p:cNvSpPr/>
          <p:nvPr/>
        </p:nvSpPr>
        <p:spPr>
          <a:xfrm>
            <a:off x="6804248" y="1218603"/>
            <a:ext cx="144016" cy="13463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1" name="20 Elipse"/>
          <p:cNvSpPr/>
          <p:nvPr/>
        </p:nvSpPr>
        <p:spPr>
          <a:xfrm>
            <a:off x="2681358" y="1675803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2" name="21 Elipse"/>
          <p:cNvSpPr/>
          <p:nvPr/>
        </p:nvSpPr>
        <p:spPr>
          <a:xfrm>
            <a:off x="2708176" y="2218122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3" name="22 Elipse"/>
          <p:cNvSpPr/>
          <p:nvPr/>
        </p:nvSpPr>
        <p:spPr>
          <a:xfrm>
            <a:off x="3638778" y="2254126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4" name="23 Elipse"/>
          <p:cNvSpPr/>
          <p:nvPr/>
        </p:nvSpPr>
        <p:spPr>
          <a:xfrm>
            <a:off x="3638778" y="1675803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5" name="24 Elipse"/>
          <p:cNvSpPr/>
          <p:nvPr/>
        </p:nvSpPr>
        <p:spPr>
          <a:xfrm>
            <a:off x="4644008" y="1689150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25 Elipse"/>
          <p:cNvSpPr/>
          <p:nvPr/>
        </p:nvSpPr>
        <p:spPr>
          <a:xfrm>
            <a:off x="4644008" y="2240868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454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nos"/>
          <p:cNvSpPr/>
          <p:nvPr/>
        </p:nvSpPr>
        <p:spPr>
          <a:xfrm>
            <a:off x="1979712" y="980728"/>
            <a:ext cx="3960440" cy="28803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717" y="1628800"/>
            <a:ext cx="2932430" cy="10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17377" y="1819127"/>
            <a:ext cx="2932113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Elipse"/>
          <p:cNvSpPr/>
          <p:nvPr/>
        </p:nvSpPr>
        <p:spPr>
          <a:xfrm>
            <a:off x="3059831" y="980728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7 Elipse"/>
          <p:cNvSpPr/>
          <p:nvPr/>
        </p:nvSpPr>
        <p:spPr>
          <a:xfrm>
            <a:off x="3042863" y="1582688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7" name="6 Conector recto"/>
          <p:cNvCxnSpPr/>
          <p:nvPr/>
        </p:nvCxnSpPr>
        <p:spPr>
          <a:xfrm>
            <a:off x="3959932" y="548680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49036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5148064" y="549036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3836330" y="98072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4" name="13 Elipse"/>
          <p:cNvSpPr/>
          <p:nvPr/>
        </p:nvSpPr>
        <p:spPr>
          <a:xfrm>
            <a:off x="4448398" y="99710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5" name="14 Elipse"/>
          <p:cNvSpPr/>
          <p:nvPr/>
        </p:nvSpPr>
        <p:spPr>
          <a:xfrm>
            <a:off x="5024462" y="99710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6" name="15 Elipse"/>
          <p:cNvSpPr/>
          <p:nvPr/>
        </p:nvSpPr>
        <p:spPr>
          <a:xfrm>
            <a:off x="5024461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7" name="16 Elipse"/>
          <p:cNvSpPr/>
          <p:nvPr/>
        </p:nvSpPr>
        <p:spPr>
          <a:xfrm>
            <a:off x="4448398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Elipse"/>
          <p:cNvSpPr/>
          <p:nvPr/>
        </p:nvSpPr>
        <p:spPr>
          <a:xfrm>
            <a:off x="3847071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10" name="9 Conector recto"/>
          <p:cNvCxnSpPr/>
          <p:nvPr/>
        </p:nvCxnSpPr>
        <p:spPr>
          <a:xfrm>
            <a:off x="2483768" y="2564904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2792547" y="4077072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2" name="21 Elipse"/>
          <p:cNvSpPr/>
          <p:nvPr/>
        </p:nvSpPr>
        <p:spPr>
          <a:xfrm>
            <a:off x="2812628" y="4725144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3" name="22 Elipse"/>
          <p:cNvSpPr/>
          <p:nvPr/>
        </p:nvSpPr>
        <p:spPr>
          <a:xfrm>
            <a:off x="3847071" y="2420888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4" name="23 Elipse"/>
          <p:cNvSpPr/>
          <p:nvPr/>
        </p:nvSpPr>
        <p:spPr>
          <a:xfrm>
            <a:off x="4448397" y="2428884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5" name="24 Elipse"/>
          <p:cNvSpPr/>
          <p:nvPr/>
        </p:nvSpPr>
        <p:spPr>
          <a:xfrm>
            <a:off x="5024462" y="2420888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25 Elipse"/>
          <p:cNvSpPr/>
          <p:nvPr/>
        </p:nvSpPr>
        <p:spPr>
          <a:xfrm>
            <a:off x="3084427" y="2417555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7" name="26 Elipse"/>
          <p:cNvSpPr/>
          <p:nvPr/>
        </p:nvSpPr>
        <p:spPr>
          <a:xfrm>
            <a:off x="2819167" y="5373216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8" name="27 Menos"/>
          <p:cNvSpPr/>
          <p:nvPr/>
        </p:nvSpPr>
        <p:spPr>
          <a:xfrm>
            <a:off x="4211960" y="3645024"/>
            <a:ext cx="3960440" cy="28803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4695602" y="4221088"/>
            <a:ext cx="29727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331630" y="4077072"/>
            <a:ext cx="62830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200</a:t>
            </a:r>
            <a:endParaRPr lang="es-BO" dirty="0"/>
          </a:p>
        </p:txBody>
      </p:sp>
      <p:sp>
        <p:nvSpPr>
          <p:cNvPr id="1024" name="1023 Rectángulo"/>
          <p:cNvSpPr/>
          <p:nvPr/>
        </p:nvSpPr>
        <p:spPr>
          <a:xfrm>
            <a:off x="3331630" y="4725144"/>
            <a:ext cx="62830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70</a:t>
            </a:r>
            <a:endParaRPr lang="es-BO" dirty="0"/>
          </a:p>
        </p:txBody>
      </p:sp>
      <p:sp>
        <p:nvSpPr>
          <p:cNvPr id="1025" name="1024 Rectángulo"/>
          <p:cNvSpPr/>
          <p:nvPr/>
        </p:nvSpPr>
        <p:spPr>
          <a:xfrm>
            <a:off x="3331630" y="5373216"/>
            <a:ext cx="62830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3</a:t>
            </a:r>
            <a:endParaRPr lang="es-BO" dirty="0"/>
          </a:p>
        </p:txBody>
      </p:sp>
      <p:sp>
        <p:nvSpPr>
          <p:cNvPr id="1028" name="1027 Rectángulo"/>
          <p:cNvSpPr/>
          <p:nvPr/>
        </p:nvSpPr>
        <p:spPr>
          <a:xfrm>
            <a:off x="7884368" y="3408040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10</a:t>
            </a:r>
            <a:endParaRPr lang="es-BO" dirty="0"/>
          </a:p>
        </p:txBody>
      </p:sp>
      <p:sp>
        <p:nvSpPr>
          <p:cNvPr id="1029" name="1028 Rectángulo"/>
          <p:cNvSpPr/>
          <p:nvPr/>
        </p:nvSpPr>
        <p:spPr>
          <a:xfrm>
            <a:off x="7884368" y="4077072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93031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1024" grpId="0" animBg="1"/>
      <p:bldP spid="1025" grpId="0" animBg="1"/>
      <p:bldP spid="1028" grpId="0" animBg="1"/>
      <p:bldP spid="10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Multiplicación rusa o campesina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BO" sz="2400" dirty="0" smtClean="0"/>
              <a:t>  8    x    4</a:t>
            </a:r>
          </a:p>
          <a:p>
            <a:r>
              <a:rPr lang="es-BO" sz="2400" dirty="0" smtClean="0"/>
              <a:t>                                          4          8</a:t>
            </a:r>
          </a:p>
          <a:p>
            <a:endParaRPr lang="es-BO" sz="2400" dirty="0" smtClean="0"/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2        16</a:t>
            </a:r>
          </a:p>
          <a:p>
            <a:endParaRPr lang="es-BO" sz="2400" dirty="0" smtClean="0"/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1         32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                         8x4= 32</a:t>
            </a:r>
          </a:p>
          <a:p>
            <a:pPr algn="ctr"/>
            <a:endParaRPr lang="es-BO" sz="24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635896" y="1628800"/>
            <a:ext cx="2088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680012" y="1628800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1907704" y="1196752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MULTIPLICANDO</a:t>
            </a:r>
            <a:endParaRPr lang="es-BO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508104" y="1196752"/>
            <a:ext cx="216024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MULTIPLICADOR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621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/>
              <a:t>CÁLCULO MENTAL RÁPIDO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555776" y="1484784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>
                <a:solidFill>
                  <a:schemeClr val="tx1"/>
                </a:solidFill>
              </a:rPr>
              <a:t>2 3    x     3 1=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1060678"/>
            <a:ext cx="151216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5508104" y="1484784"/>
            <a:ext cx="57606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>
                <a:solidFill>
                  <a:srgbClr val="00B050"/>
                </a:solidFill>
              </a:rPr>
              <a:t>6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420" y="1095769"/>
            <a:ext cx="1535636" cy="55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6660232" y="1484784"/>
            <a:ext cx="64807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>
                <a:solidFill>
                  <a:srgbClr val="FF0000"/>
                </a:solidFill>
              </a:rPr>
              <a:t>3</a:t>
            </a:r>
            <a:endParaRPr lang="es-BO" sz="2800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37321" y="2967335"/>
            <a:ext cx="1502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sz="2400" dirty="0"/>
              <a:t>2x1= 2</a:t>
            </a:r>
          </a:p>
          <a:p>
            <a:r>
              <a:rPr lang="es-BO" sz="2400" dirty="0"/>
              <a:t>3x3=9      </a:t>
            </a:r>
          </a:p>
          <a:p>
            <a:r>
              <a:rPr lang="es-BO" sz="2400" dirty="0"/>
              <a:t>9+2=11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6084168" y="1441738"/>
            <a:ext cx="576064" cy="806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>
                <a:solidFill>
                  <a:schemeClr val="tx1"/>
                </a:solidFill>
              </a:rPr>
              <a:t>1</a:t>
            </a:r>
            <a:endParaRPr lang="es-BO" sz="2800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5364088" y="1337697"/>
            <a:ext cx="720080" cy="9102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8" idx="2"/>
          </p:cNvCxnSpPr>
          <p:nvPr/>
        </p:nvCxnSpPr>
        <p:spPr>
          <a:xfrm flipV="1">
            <a:off x="1979712" y="2247910"/>
            <a:ext cx="4392488" cy="1757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5508104" y="908720"/>
            <a:ext cx="1800200" cy="5330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400" dirty="0" smtClean="0">
                <a:solidFill>
                  <a:schemeClr val="tx1"/>
                </a:solidFill>
              </a:rPr>
              <a:t>7    1     3</a:t>
            </a:r>
            <a:endParaRPr lang="es-BO" sz="2400" dirty="0">
              <a:solidFill>
                <a:schemeClr val="tx1"/>
              </a:solidFill>
            </a:endParaRPr>
          </a:p>
        </p:txBody>
      </p:sp>
      <p:sp>
        <p:nvSpPr>
          <p:cNvPr id="14" name="13 Flecha curvada hacia arriba"/>
          <p:cNvSpPr/>
          <p:nvPr/>
        </p:nvSpPr>
        <p:spPr>
          <a:xfrm>
            <a:off x="3499864" y="2091131"/>
            <a:ext cx="1216152" cy="365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2160239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z="2900" dirty="0">
                <a:solidFill>
                  <a:prstClr val="black"/>
                </a:solidFill>
              </a:rPr>
              <a:t>COMPARTIENDO Y OBSERVANDO APRENDO</a:t>
            </a:r>
            <a:endParaRPr lang="es-B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9495" y="1100138"/>
            <a:ext cx="5987235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Bisel"/>
          <p:cNvSpPr/>
          <p:nvPr/>
        </p:nvSpPr>
        <p:spPr>
          <a:xfrm>
            <a:off x="1907704" y="1412776"/>
            <a:ext cx="5256584" cy="144016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3600" dirty="0" smtClean="0"/>
              <a:t>GRACIAS</a:t>
            </a:r>
            <a:endParaRPr lang="es-BO" sz="36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452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BO" dirty="0" smtClean="0"/>
              <a:t>      </a:t>
            </a:r>
            <a:r>
              <a:rPr lang="es-BO" sz="2800" dirty="0" smtClean="0"/>
              <a:t>Es </a:t>
            </a:r>
            <a:r>
              <a:rPr lang="es-BO" sz="2800" dirty="0"/>
              <a:t>la de </a:t>
            </a:r>
            <a:r>
              <a:rPr lang="es-BO" sz="2800" dirty="0" err="1"/>
              <a:t>didactizar</a:t>
            </a:r>
            <a:r>
              <a:rPr lang="es-BO" sz="2800" dirty="0"/>
              <a:t>, </a:t>
            </a:r>
            <a:r>
              <a:rPr lang="es-BO" sz="2800" dirty="0" smtClean="0"/>
              <a:t>entendida </a:t>
            </a:r>
            <a:r>
              <a:rPr lang="es-BO" sz="2800" dirty="0"/>
              <a:t>ésta también </a:t>
            </a:r>
            <a:r>
              <a:rPr lang="es-BO" sz="2800" dirty="0" smtClean="0"/>
              <a:t>como una </a:t>
            </a:r>
            <a:r>
              <a:rPr lang="es-BO" sz="2800" dirty="0"/>
              <a:t>actividad </a:t>
            </a:r>
            <a:r>
              <a:rPr lang="es-BO" sz="2800" dirty="0" smtClean="0"/>
              <a:t>organizadora </a:t>
            </a:r>
            <a:r>
              <a:rPr lang="es-BO" sz="2800" dirty="0"/>
              <a:t>que se da tanto a nivel horizontal 	como a nivel vertical. </a:t>
            </a:r>
            <a:endParaRPr lang="es-BO" sz="2800" dirty="0" smtClean="0"/>
          </a:p>
          <a:p>
            <a:pPr algn="just"/>
            <a:r>
              <a:rPr lang="es-BO" sz="2800" dirty="0"/>
              <a:t> </a:t>
            </a:r>
            <a:r>
              <a:rPr lang="es-BO" sz="2800" dirty="0" smtClean="0"/>
              <a:t>   Horizontalmente</a:t>
            </a:r>
            <a:r>
              <a:rPr lang="es-BO" sz="2800" dirty="0"/>
              <a:t>, </a:t>
            </a:r>
            <a:r>
              <a:rPr lang="es-BO" sz="2800" dirty="0" smtClean="0"/>
              <a:t>el docente trabaja </a:t>
            </a:r>
            <a:r>
              <a:rPr lang="es-BO" sz="2800" dirty="0"/>
              <a:t>en torno </a:t>
            </a:r>
            <a:r>
              <a:rPr lang="es-BO" sz="2800" dirty="0" smtClean="0"/>
              <a:t>a  la producción de conocimientos </a:t>
            </a:r>
            <a:r>
              <a:rPr lang="es-BO" sz="2800" dirty="0" smtClean="0">
                <a:solidFill>
                  <a:srgbClr val="FF0000"/>
                </a:solidFill>
              </a:rPr>
              <a:t>en el </a:t>
            </a:r>
            <a:r>
              <a:rPr lang="es-BO" sz="2800" dirty="0" smtClean="0"/>
              <a:t>proceso educativo </a:t>
            </a:r>
            <a:r>
              <a:rPr lang="es-BO" sz="2800" dirty="0"/>
              <a:t>que </a:t>
            </a:r>
            <a:r>
              <a:rPr lang="es-BO" sz="2800" dirty="0" smtClean="0"/>
              <a:t>emergen, </a:t>
            </a:r>
            <a:r>
              <a:rPr lang="es-BO" sz="2800" dirty="0"/>
              <a:t>en sus aulas y en las de </a:t>
            </a:r>
            <a:r>
              <a:rPr lang="es-BO" sz="2800" dirty="0" smtClean="0"/>
              <a:t>otros docentes.</a:t>
            </a:r>
            <a:r>
              <a:rPr lang="es-BO" sz="2800" dirty="0"/>
              <a:t>	</a:t>
            </a:r>
            <a:endParaRPr lang="es-BO" sz="2800" dirty="0" smtClean="0"/>
          </a:p>
          <a:p>
            <a:pPr algn="just"/>
            <a:r>
              <a:rPr lang="es-BO" sz="2800" dirty="0"/>
              <a:t> </a:t>
            </a:r>
            <a:r>
              <a:rPr lang="es-BO" sz="2800" dirty="0" smtClean="0"/>
              <a:t>   Verticalmente</a:t>
            </a:r>
            <a:r>
              <a:rPr lang="es-BO" sz="2800" dirty="0"/>
              <a:t>, reflexionan </a:t>
            </a:r>
            <a:r>
              <a:rPr lang="es-BO" sz="2800" dirty="0" smtClean="0"/>
              <a:t>e interpretan </a:t>
            </a:r>
            <a:r>
              <a:rPr lang="es-BO" sz="2800" dirty="0"/>
              <a:t>a partir </a:t>
            </a:r>
            <a:r>
              <a:rPr lang="es-BO" sz="2800" dirty="0" smtClean="0"/>
              <a:t>de </a:t>
            </a:r>
            <a:r>
              <a:rPr lang="es-BO" sz="2800" dirty="0"/>
              <a:t>estas situaciones con el apoyo </a:t>
            </a:r>
            <a:r>
              <a:rPr lang="es-BO" sz="2800" dirty="0" smtClean="0"/>
              <a:t>del MESCP se debe </a:t>
            </a:r>
            <a:r>
              <a:rPr lang="es-BO" sz="2800" dirty="0"/>
              <a:t>reinventar su propia caja de herramientas </a:t>
            </a:r>
            <a:r>
              <a:rPr lang="es-BO" sz="2800" dirty="0" smtClean="0"/>
              <a:t>didácticas </a:t>
            </a:r>
            <a:r>
              <a:rPr lang="es-BO" sz="2800" dirty="0"/>
              <a:t>para facilitar la </a:t>
            </a:r>
            <a:r>
              <a:rPr lang="es-BO" sz="2800" dirty="0" err="1" smtClean="0"/>
              <a:t>matematización</a:t>
            </a:r>
            <a:r>
              <a:rPr lang="es-BO" sz="2800" dirty="0" smtClean="0"/>
              <a:t>. (Producción de conocimientos </a:t>
            </a:r>
            <a:r>
              <a:rPr lang="es-BO" sz="2800" dirty="0" smtClean="0">
                <a:solidFill>
                  <a:srgbClr val="FF0000"/>
                </a:solidFill>
              </a:rPr>
              <a:t>del</a:t>
            </a:r>
            <a:r>
              <a:rPr lang="es-BO" sz="2800" dirty="0" smtClean="0"/>
              <a:t> Proceso educativo)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718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BO" sz="2800" dirty="0" smtClean="0"/>
              <a:t>   </a:t>
            </a:r>
            <a:r>
              <a:rPr lang="es-BO" sz="2800" dirty="0" smtClean="0">
                <a:solidFill>
                  <a:srgbClr val="FF0000"/>
                </a:solidFill>
              </a:rPr>
              <a:t>Un </a:t>
            </a:r>
            <a:r>
              <a:rPr lang="es-BO" sz="2800" dirty="0">
                <a:solidFill>
                  <a:srgbClr val="FF0000"/>
                </a:solidFill>
              </a:rPr>
              <a:t>contexto </a:t>
            </a:r>
            <a:r>
              <a:rPr lang="es-BO" sz="2800" dirty="0"/>
              <a:t>es un fragmento de la </a:t>
            </a:r>
            <a:r>
              <a:rPr lang="es-BO" sz="2800" dirty="0" smtClean="0"/>
              <a:t>realidad el cual</a:t>
            </a:r>
            <a:r>
              <a:rPr lang="es-BO" sz="2800" dirty="0"/>
              <a:t>, dentro de un 	proceso de enseñanza-aprendizaje, 	se presenta a los </a:t>
            </a:r>
            <a:r>
              <a:rPr lang="es-BO" sz="2800" dirty="0" smtClean="0"/>
              <a:t>estudiantes </a:t>
            </a:r>
            <a:r>
              <a:rPr lang="es-BO" sz="2800" dirty="0"/>
              <a:t>para su 	</a:t>
            </a:r>
            <a:r>
              <a:rPr lang="es-BO" sz="2800" dirty="0" err="1"/>
              <a:t>matematización</a:t>
            </a:r>
            <a:r>
              <a:rPr lang="es-BO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84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Problema de las hormigas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896324"/>
          </a:xfrm>
        </p:spPr>
        <p:txBody>
          <a:bodyPr>
            <a:normAutofit/>
          </a:bodyPr>
          <a:lstStyle/>
          <a:p>
            <a:pPr algn="just"/>
            <a:r>
              <a:rPr lang="es-BO" sz="1800" dirty="0" smtClean="0"/>
              <a:t>     Veinticinco </a:t>
            </a:r>
            <a:r>
              <a:rPr lang="es-BO" sz="1800" dirty="0"/>
              <a:t>hormigas marchan en filas de 2, 3 </a:t>
            </a:r>
            <a:r>
              <a:rPr lang="es-BO" sz="1800" dirty="0" smtClean="0"/>
              <a:t>y 4 </a:t>
            </a:r>
            <a:r>
              <a:rPr lang="es-BO" sz="1800" dirty="0"/>
              <a:t>y en todos los casos sobra una, pero cuando 	están formadas en filas de 5 no sobra ninguna. </a:t>
            </a:r>
            <a:r>
              <a:rPr lang="es-BO" sz="1800" dirty="0" smtClean="0"/>
              <a:t>¿</a:t>
            </a:r>
            <a:r>
              <a:rPr lang="es-BO" sz="1800" dirty="0"/>
              <a:t>Cuál es el próximo número de hormigas que 	cumple esta propiedad? ¿Y el siguiente? </a:t>
            </a:r>
            <a:r>
              <a:rPr lang="es-BO" sz="1800" dirty="0" smtClean="0"/>
              <a:t>¿</a:t>
            </a:r>
            <a:r>
              <a:rPr lang="es-BO" sz="1800" dirty="0"/>
              <a:t>Notas algún patrón en ellos? Si es así, </a:t>
            </a:r>
            <a:r>
              <a:rPr lang="es-BO" sz="1800" dirty="0" err="1"/>
              <a:t>usá</a:t>
            </a:r>
            <a:r>
              <a:rPr lang="es-BO" sz="1800" dirty="0"/>
              <a:t> </a:t>
            </a:r>
            <a:r>
              <a:rPr lang="es-BO" sz="1800" dirty="0" smtClean="0"/>
              <a:t>símbolos </a:t>
            </a:r>
            <a:r>
              <a:rPr lang="es-BO" sz="1800" dirty="0"/>
              <a:t>para describirlo.	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267744" y="335699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267744" y="3933056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267744" y="436510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67744" y="479715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267744" y="5373216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onector"/>
          <p:cNvSpPr/>
          <p:nvPr/>
        </p:nvSpPr>
        <p:spPr>
          <a:xfrm>
            <a:off x="6516216" y="324898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2" name="11 Conector"/>
          <p:cNvSpPr/>
          <p:nvPr/>
        </p:nvSpPr>
        <p:spPr>
          <a:xfrm>
            <a:off x="2483768" y="324898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3" name="12 Conector"/>
          <p:cNvSpPr/>
          <p:nvPr/>
        </p:nvSpPr>
        <p:spPr>
          <a:xfrm>
            <a:off x="3347864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4" name="13 Conector"/>
          <p:cNvSpPr/>
          <p:nvPr/>
        </p:nvSpPr>
        <p:spPr>
          <a:xfrm>
            <a:off x="4355976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5" name="14 Conector"/>
          <p:cNvSpPr/>
          <p:nvPr/>
        </p:nvSpPr>
        <p:spPr>
          <a:xfrm>
            <a:off x="5364088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6" name="15 Conector"/>
          <p:cNvSpPr/>
          <p:nvPr/>
        </p:nvSpPr>
        <p:spPr>
          <a:xfrm>
            <a:off x="2481840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7" name="16 Conector"/>
          <p:cNvSpPr/>
          <p:nvPr/>
        </p:nvSpPr>
        <p:spPr>
          <a:xfrm>
            <a:off x="3347864" y="382504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8" name="17 Conector"/>
          <p:cNvSpPr/>
          <p:nvPr/>
        </p:nvSpPr>
        <p:spPr>
          <a:xfrm>
            <a:off x="4360269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9" name="18 Conector"/>
          <p:cNvSpPr/>
          <p:nvPr/>
        </p:nvSpPr>
        <p:spPr>
          <a:xfrm>
            <a:off x="5352052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0" name="19 Conector"/>
          <p:cNvSpPr/>
          <p:nvPr/>
        </p:nvSpPr>
        <p:spPr>
          <a:xfrm>
            <a:off x="6516216" y="382504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1" name="20 Conector"/>
          <p:cNvSpPr/>
          <p:nvPr/>
        </p:nvSpPr>
        <p:spPr>
          <a:xfrm>
            <a:off x="2483768" y="4245226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2" name="21 Conector"/>
          <p:cNvSpPr/>
          <p:nvPr/>
        </p:nvSpPr>
        <p:spPr>
          <a:xfrm>
            <a:off x="3347864" y="423278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3" name="22 Conector"/>
          <p:cNvSpPr/>
          <p:nvPr/>
        </p:nvSpPr>
        <p:spPr>
          <a:xfrm>
            <a:off x="4360269" y="423278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4" name="23 Conector"/>
          <p:cNvSpPr/>
          <p:nvPr/>
        </p:nvSpPr>
        <p:spPr>
          <a:xfrm>
            <a:off x="5364088" y="425709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5" name="24 Conector"/>
          <p:cNvSpPr/>
          <p:nvPr/>
        </p:nvSpPr>
        <p:spPr>
          <a:xfrm>
            <a:off x="6508068" y="425709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6" name="25 Conector"/>
          <p:cNvSpPr/>
          <p:nvPr/>
        </p:nvSpPr>
        <p:spPr>
          <a:xfrm>
            <a:off x="2483768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7" name="26 Conector"/>
          <p:cNvSpPr/>
          <p:nvPr/>
        </p:nvSpPr>
        <p:spPr>
          <a:xfrm>
            <a:off x="3388702" y="467078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8" name="27 Conector"/>
          <p:cNvSpPr/>
          <p:nvPr/>
        </p:nvSpPr>
        <p:spPr>
          <a:xfrm>
            <a:off x="4360269" y="460884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9" name="28 Conector"/>
          <p:cNvSpPr/>
          <p:nvPr/>
        </p:nvSpPr>
        <p:spPr>
          <a:xfrm>
            <a:off x="5364088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0" name="29 Conector"/>
          <p:cNvSpPr/>
          <p:nvPr/>
        </p:nvSpPr>
        <p:spPr>
          <a:xfrm>
            <a:off x="6516216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1" name="30 Conector"/>
          <p:cNvSpPr/>
          <p:nvPr/>
        </p:nvSpPr>
        <p:spPr>
          <a:xfrm>
            <a:off x="6508068" y="521601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2" name="31 Conector"/>
          <p:cNvSpPr/>
          <p:nvPr/>
        </p:nvSpPr>
        <p:spPr>
          <a:xfrm>
            <a:off x="5352052" y="523778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3" name="32 Conector"/>
          <p:cNvSpPr/>
          <p:nvPr/>
        </p:nvSpPr>
        <p:spPr>
          <a:xfrm>
            <a:off x="4360269" y="524089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4" name="33 Conector"/>
          <p:cNvSpPr/>
          <p:nvPr/>
        </p:nvSpPr>
        <p:spPr>
          <a:xfrm>
            <a:off x="3388702" y="5225346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5" name="34 Conector"/>
          <p:cNvSpPr/>
          <p:nvPr/>
        </p:nvSpPr>
        <p:spPr>
          <a:xfrm>
            <a:off x="2481840" y="526520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187624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/>
              <a:t>5</a:t>
            </a:r>
            <a:r>
              <a:rPr lang="es-BO" sz="2800" dirty="0" smtClean="0"/>
              <a:t>5</a:t>
            </a:r>
            <a:endParaRPr lang="es-BO" sz="2800" dirty="0"/>
          </a:p>
        </p:txBody>
      </p:sp>
      <p:sp>
        <p:nvSpPr>
          <p:cNvPr id="37" name="36 Rectángulo"/>
          <p:cNvSpPr/>
          <p:nvPr/>
        </p:nvSpPr>
        <p:spPr>
          <a:xfrm>
            <a:off x="3682751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/>
              <a:t>85</a:t>
            </a:r>
            <a:endParaRPr lang="es-BO" sz="2800" dirty="0"/>
          </a:p>
        </p:txBody>
      </p:sp>
      <p:sp>
        <p:nvSpPr>
          <p:cNvPr id="38" name="37 Rectángulo"/>
          <p:cNvSpPr/>
          <p:nvPr/>
        </p:nvSpPr>
        <p:spPr>
          <a:xfrm>
            <a:off x="5976156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/>
              <a:t>115</a:t>
            </a:r>
            <a:endParaRPr lang="es-BO" sz="2800" dirty="0"/>
          </a:p>
        </p:txBody>
      </p:sp>
    </p:spTree>
    <p:extLst>
      <p:ext uri="{BB962C8B-B14F-4D97-AF65-F5344CB8AC3E}">
        <p14:creationId xmlns:p14="http://schemas.microsoft.com/office/powerpoint/2010/main" val="25499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689483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Problema de quesos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20260"/>
          </a:xfrm>
        </p:spPr>
        <p:txBody>
          <a:bodyPr/>
          <a:lstStyle/>
          <a:p>
            <a:r>
              <a:rPr lang="es-BO" dirty="0" smtClean="0"/>
              <a:t>     </a:t>
            </a:r>
            <a:r>
              <a:rPr lang="es-BO" sz="2000" dirty="0" smtClean="0"/>
              <a:t>1,5 kilos de queso San </a:t>
            </a:r>
            <a:r>
              <a:rPr lang="es-BO" sz="2000" dirty="0" err="1" smtClean="0"/>
              <a:t>javier</a:t>
            </a:r>
            <a:r>
              <a:rPr lang="es-BO" sz="2000" dirty="0" smtClean="0"/>
              <a:t> cuesta 18 Bs. y  2 ,25 kilos de queso Mizque cuesta 27 Bs. ¿Cuál de las dos marcas de queso es la más barata?</a:t>
            </a:r>
          </a:p>
          <a:p>
            <a:endParaRPr lang="es-BO" sz="2000" dirty="0"/>
          </a:p>
        </p:txBody>
      </p:sp>
      <p:sp>
        <p:nvSpPr>
          <p:cNvPr id="4" name="3 Rectángulo"/>
          <p:cNvSpPr/>
          <p:nvPr/>
        </p:nvSpPr>
        <p:spPr>
          <a:xfrm>
            <a:off x="4427984" y="2276872"/>
            <a:ext cx="261743" cy="458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5" name="4 Rectángulo"/>
          <p:cNvSpPr/>
          <p:nvPr/>
        </p:nvSpPr>
        <p:spPr>
          <a:xfrm>
            <a:off x="5004048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11" name="10 Conector recto"/>
          <p:cNvCxnSpPr/>
          <p:nvPr/>
        </p:nvCxnSpPr>
        <p:spPr>
          <a:xfrm>
            <a:off x="689483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89483" y="33569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55337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6156176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6" name="15 Rectángulo"/>
          <p:cNvSpPr/>
          <p:nvPr/>
        </p:nvSpPr>
        <p:spPr>
          <a:xfrm>
            <a:off x="1691680" y="2659359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Rectángulo"/>
          <p:cNvSpPr/>
          <p:nvPr/>
        </p:nvSpPr>
        <p:spPr>
          <a:xfrm>
            <a:off x="2771800" y="2659359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20" name="19 Conector recto"/>
          <p:cNvCxnSpPr/>
          <p:nvPr/>
        </p:nvCxnSpPr>
        <p:spPr>
          <a:xfrm>
            <a:off x="1691680" y="33569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691680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691680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771800" y="339465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771800" y="456743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771800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004048" y="3419534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031769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5000667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6163174" y="339465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6156176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6163174" y="456743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7596336" y="3715466"/>
                <a:ext cx="92845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BO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BO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s-BO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s-BO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BO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715466"/>
                <a:ext cx="928459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B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3630396" y="3869432"/>
                <a:ext cx="92845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B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BO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s-BO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s-BO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BO" dirty="0"/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96" y="3869432"/>
                <a:ext cx="928459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B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0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15" grpId="0" animBg="1"/>
      <p:bldP spid="16" grpId="0" animBg="1"/>
      <p:bldP spid="18" grpId="0" animBg="1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Procedimientos mentales</a:t>
            </a:r>
            <a:endParaRPr lang="es-B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634630"/>
              </p:ext>
            </p:extLst>
          </p:nvPr>
        </p:nvGraphicFramePr>
        <p:xfrm>
          <a:off x="822325" y="908720"/>
          <a:ext cx="752157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971600" y="1988840"/>
            <a:ext cx="1728192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LLEVAR LA CUENTA</a:t>
            </a:r>
            <a:endParaRPr lang="es-BO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91880" y="1700808"/>
            <a:ext cx="1944216" cy="100811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INVENCIÓN DE ATAJOS</a:t>
            </a:r>
            <a:endParaRPr lang="es-BO" dirty="0"/>
          </a:p>
        </p:txBody>
      </p:sp>
      <p:sp>
        <p:nvSpPr>
          <p:cNvPr id="7" name="6 Rectángulo redondeado"/>
          <p:cNvSpPr/>
          <p:nvPr/>
        </p:nvSpPr>
        <p:spPr>
          <a:xfrm>
            <a:off x="6300192" y="1484784"/>
            <a:ext cx="2016224" cy="122413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AUTOCONTROL, INVENTIVA Y</a:t>
            </a:r>
          </a:p>
          <a:p>
            <a:pPr algn="ctr"/>
            <a:r>
              <a:rPr lang="es-BO" dirty="0" smtClean="0"/>
              <a:t>FLEXIBILIDAD</a:t>
            </a:r>
            <a:endParaRPr lang="es-BO" dirty="0"/>
          </a:p>
        </p:txBody>
      </p:sp>
      <p:sp>
        <p:nvSpPr>
          <p:cNvPr id="8" name="7 Rectángulo redondeado"/>
          <p:cNvSpPr/>
          <p:nvPr/>
        </p:nvSpPr>
        <p:spPr>
          <a:xfrm>
            <a:off x="1115616" y="522920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755384" y="5157192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516216" y="5146371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2" name="11 Flecha abajo"/>
          <p:cNvSpPr/>
          <p:nvPr/>
        </p:nvSpPr>
        <p:spPr>
          <a:xfrm>
            <a:off x="1691680" y="2708920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3" name="12 Flecha abajo"/>
          <p:cNvSpPr/>
          <p:nvPr/>
        </p:nvSpPr>
        <p:spPr>
          <a:xfrm>
            <a:off x="4247964" y="2708920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4" name="13 Flecha abajo"/>
          <p:cNvSpPr/>
          <p:nvPr/>
        </p:nvSpPr>
        <p:spPr>
          <a:xfrm>
            <a:off x="7092280" y="2790858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606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BO" sz="2800" dirty="0" smtClean="0"/>
              <a:t>     “</a:t>
            </a:r>
            <a:r>
              <a:rPr lang="es-BO" sz="2800" dirty="0"/>
              <a:t>El modelo es simplemente un </a:t>
            </a:r>
            <a:r>
              <a:rPr lang="es-BO" sz="2800" dirty="0" smtClean="0"/>
              <a:t>intermediario</a:t>
            </a:r>
            <a:r>
              <a:rPr lang="es-BO" sz="2800" dirty="0"/>
              <a:t>, a menudo </a:t>
            </a:r>
            <a:r>
              <a:rPr lang="es-BO" sz="2800" dirty="0" smtClean="0"/>
              <a:t> indispensable</a:t>
            </a:r>
            <a:r>
              <a:rPr lang="es-BO" sz="2800" dirty="0"/>
              <a:t>, </a:t>
            </a:r>
            <a:r>
              <a:rPr lang="es-BO" sz="2800" dirty="0" smtClean="0"/>
              <a:t>a través </a:t>
            </a:r>
            <a:r>
              <a:rPr lang="es-BO" sz="2800" dirty="0"/>
              <a:t>del cual se </a:t>
            </a:r>
            <a:r>
              <a:rPr lang="es-BO" sz="2800" dirty="0" smtClean="0"/>
              <a:t> idealiza </a:t>
            </a:r>
            <a:r>
              <a:rPr lang="es-BO" sz="2800" dirty="0"/>
              <a:t>o simplifica una realidad o </a:t>
            </a:r>
            <a:r>
              <a:rPr lang="es-BO" sz="2800" dirty="0" smtClean="0"/>
              <a:t> teoría </a:t>
            </a:r>
            <a:r>
              <a:rPr lang="es-BO" sz="2800" dirty="0"/>
              <a:t>compleja con el fin de volverla </a:t>
            </a:r>
            <a:r>
              <a:rPr lang="es-BO" sz="2800" dirty="0" smtClean="0"/>
              <a:t> susceptible </a:t>
            </a:r>
            <a:r>
              <a:rPr lang="es-BO" sz="2800" dirty="0"/>
              <a:t>a un tratamiento </a:t>
            </a:r>
            <a:r>
              <a:rPr lang="es-BO" sz="2800" dirty="0" smtClean="0"/>
              <a:t> matemático </a:t>
            </a:r>
            <a:r>
              <a:rPr lang="es-BO" sz="2800" dirty="0"/>
              <a:t>formal” 	(</a:t>
            </a:r>
            <a:r>
              <a:rPr lang="es-BO" sz="2800" dirty="0" err="1"/>
              <a:t>Freudenthal</a:t>
            </a:r>
            <a:r>
              <a:rPr lang="es-BO" sz="2800" dirty="0"/>
              <a:t> 1991, p. 34)	</a:t>
            </a:r>
          </a:p>
        </p:txBody>
      </p:sp>
    </p:spTree>
    <p:extLst>
      <p:ext uri="{BB962C8B-B14F-4D97-AF65-F5344CB8AC3E}">
        <p14:creationId xmlns:p14="http://schemas.microsoft.com/office/powerpoint/2010/main" val="2431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987781"/>
          </a:xfrm>
        </p:spPr>
        <p:txBody>
          <a:bodyPr/>
          <a:lstStyle/>
          <a:p>
            <a:pPr algn="just"/>
            <a:r>
              <a:rPr lang="es-BO" sz="2800" dirty="0" smtClean="0"/>
              <a:t>    La </a:t>
            </a:r>
            <a:r>
              <a:rPr lang="es-BO" sz="2800" dirty="0"/>
              <a:t>enseñanza de la matemática debe 	tomar la forma de </a:t>
            </a:r>
            <a:r>
              <a:rPr lang="es-BO" sz="2800" dirty="0" smtClean="0"/>
              <a:t>reinvención (resignificación) guiada (</a:t>
            </a:r>
            <a:r>
              <a:rPr lang="es-BO" sz="2800" dirty="0" err="1" smtClean="0"/>
              <a:t>Freudenthal</a:t>
            </a:r>
            <a:r>
              <a:rPr lang="es-BO" sz="2800" dirty="0"/>
              <a:t>, 1991), o sea, un proceso en </a:t>
            </a:r>
            <a:r>
              <a:rPr lang="es-BO" sz="2800" dirty="0" smtClean="0"/>
              <a:t> el </a:t>
            </a:r>
            <a:r>
              <a:rPr lang="es-BO" sz="2800" dirty="0"/>
              <a:t>que los </a:t>
            </a:r>
            <a:r>
              <a:rPr lang="es-BO" sz="2800" dirty="0" smtClean="0"/>
              <a:t>estudiantes </a:t>
            </a:r>
            <a:r>
              <a:rPr lang="es-BO" sz="2800" dirty="0"/>
              <a:t>re-inventan ideas y </a:t>
            </a:r>
            <a:r>
              <a:rPr lang="es-BO" sz="2800" dirty="0" smtClean="0"/>
              <a:t> herramientas </a:t>
            </a:r>
            <a:r>
              <a:rPr lang="es-BO" sz="2800" dirty="0"/>
              <a:t>matemáticas a partir de </a:t>
            </a:r>
            <a:r>
              <a:rPr lang="es-BO" sz="2800" dirty="0" smtClean="0"/>
              <a:t>organizar </a:t>
            </a:r>
            <a:r>
              <a:rPr lang="es-BO" sz="2800" dirty="0"/>
              <a:t>o estructurar situaciones </a:t>
            </a:r>
            <a:r>
              <a:rPr lang="es-BO" sz="2800" dirty="0" smtClean="0"/>
              <a:t>problemáticas </a:t>
            </a:r>
            <a:r>
              <a:rPr lang="es-BO" sz="2800" dirty="0"/>
              <a:t>en interacción con sus 	pares y bajo la guía del docente.</a:t>
            </a:r>
            <a:r>
              <a:rPr lang="es-B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0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674</TotalTime>
  <Words>787</Words>
  <Application>Microsoft Office PowerPoint</Application>
  <PresentationFormat>Presentación en pantalla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Ángulos</vt:lpstr>
      <vt:lpstr> «TIC-S Y CREATIVIDAD EN LA ENSEÑANZA MATEMÁTICA”  INICIAL -  PRIMARIA  hacia la revolución tecnológica educativa 2014</vt:lpstr>
      <vt:lpstr>   </vt:lpstr>
      <vt:lpstr>Presentación de PowerPoint</vt:lpstr>
      <vt:lpstr>Presentación de PowerPoint</vt:lpstr>
      <vt:lpstr>Problema de las hormigas </vt:lpstr>
      <vt:lpstr>Problema de quesos</vt:lpstr>
      <vt:lpstr>Procedimientos mentales</vt:lpstr>
      <vt:lpstr>Presentación de PowerPoint</vt:lpstr>
      <vt:lpstr>Presentación de PowerPoint</vt:lpstr>
      <vt:lpstr>Presentación de PowerPoint</vt:lpstr>
      <vt:lpstr>Técnicas para contar (nivel inicial)</vt:lpstr>
      <vt:lpstr>DOMINÓ MÁS (MENOS) UNO</vt:lpstr>
      <vt:lpstr> OBSERVANDO APRENDO</vt:lpstr>
      <vt:lpstr>ESTRELLAS ESCONDIDAS</vt:lpstr>
      <vt:lpstr>OBSERVANDO APRENDO</vt:lpstr>
      <vt:lpstr>EDUCACIÓN PRIMARIA COMUNITARIA VOCACIONAL</vt:lpstr>
      <vt:lpstr>Presentación de PowerPoint</vt:lpstr>
      <vt:lpstr>USO DEL NÚMERO Y SU NUMERAL</vt:lpstr>
      <vt:lpstr>MODO DE LEER UN NÚMERO DE MUCHAS CIFRAS</vt:lpstr>
      <vt:lpstr>PATRONES Y RREGULARIDADES</vt:lpstr>
      <vt:lpstr>NUEVOS ALGORITMOS PARA EDUCANDOS CON DIFICULTAD EN SU APRENDIZAJE</vt:lpstr>
      <vt:lpstr>Presentación de PowerPoint</vt:lpstr>
      <vt:lpstr>Presentación de PowerPoint</vt:lpstr>
      <vt:lpstr>Multiplicación rusa o campesina</vt:lpstr>
      <vt:lpstr>CÁLCULO MENTAL RÁPIDO </vt:lpstr>
      <vt:lpstr>COMPARTIENDO Y OBSERVANDO APRENDO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«1° CONGRESO INTERNACIONAL  DE EDUCACIÓN INICIAL  EN FAMILIA COMUNITARIA»</dc:title>
  <dc:creator>Luffi</dc:creator>
  <cp:lastModifiedBy>Luffi</cp:lastModifiedBy>
  <cp:revision>80</cp:revision>
  <dcterms:created xsi:type="dcterms:W3CDTF">2012-11-18T12:43:39Z</dcterms:created>
  <dcterms:modified xsi:type="dcterms:W3CDTF">2014-12-18T20:19:59Z</dcterms:modified>
</cp:coreProperties>
</file>