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6" r:id="rId3"/>
    <p:sldId id="257" r:id="rId4"/>
    <p:sldId id="268" r:id="rId5"/>
    <p:sldId id="261" r:id="rId6"/>
    <p:sldId id="262" r:id="rId7"/>
    <p:sldId id="263" r:id="rId8"/>
    <p:sldId id="269" r:id="rId9"/>
    <p:sldId id="264" r:id="rId10"/>
    <p:sldId id="265" r:id="rId11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4130DF-C061-455B-A303-1AF5BFA1FE1C}" type="datetimeFigureOut">
              <a:rPr lang="es-BO" smtClean="0"/>
              <a:t>08/06/2015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359E53-C2AC-46E8-8B3B-92C0B997C195}" type="slidenum">
              <a:rPr lang="es-BO" smtClean="0"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cienciafaci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WEBQUEST-%20Un%20modelo%20de%20ense&#195;&#177;anza%20--%20aprendizaje%20virtual%20interactivo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73338" y="1662177"/>
            <a:ext cx="5884862" cy="1938273"/>
          </a:xfrm>
        </p:spPr>
        <p:txBody>
          <a:bodyPr>
            <a:normAutofit/>
          </a:bodyPr>
          <a:lstStyle/>
          <a:p>
            <a:r>
              <a:rPr lang="es-BO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“LA EDUCACIÓN VIRTUAL RETOS Y OPORTUNIDADES”</a:t>
            </a:r>
            <a:endParaRPr lang="es-BO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87824" y="4781161"/>
            <a:ext cx="5760640" cy="2663192"/>
          </a:xfrm>
        </p:spPr>
        <p:txBody>
          <a:bodyPr>
            <a:noAutofit/>
          </a:bodyPr>
          <a:lstStyle/>
          <a:p>
            <a:r>
              <a:rPr lang="es-BO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Lic. HUGO ALEX RIVAS MORA</a:t>
            </a:r>
          </a:p>
          <a:p>
            <a:r>
              <a:rPr lang="es-BO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COCHABAMBA </a:t>
            </a:r>
            <a:r>
              <a:rPr lang="es-BO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BOLIVIA</a:t>
            </a:r>
            <a:endParaRPr lang="es-BO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Datos_Circulando1"/>
          <p:cNvPicPr>
            <a:picLocks noChangeAspect="1" noChangeArrowheads="1" noCrop="1"/>
          </p:cNvPicPr>
          <p:nvPr/>
        </p:nvPicPr>
        <p:blipFill>
          <a:blip r:embed="rId2">
            <a:lum bright="-12000" contrast="-3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2573338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28623"/>
            <a:ext cx="901874" cy="9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math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017" y="4941167"/>
            <a:ext cx="2759807" cy="16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LOGO CONGRES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98899" y="107210"/>
            <a:ext cx="1990250" cy="155496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Imagen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3844"/>
            <a:ext cx="10048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3275856" y="3789040"/>
            <a:ext cx="5400600" cy="878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4000" dirty="0" smtClean="0">
                <a:latin typeface="Arial" pitchFamily="34" charset="0"/>
                <a:cs typeface="Arial" pitchFamily="34" charset="0"/>
              </a:rPr>
              <a:t>“WEB QUEST”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26469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BO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La tarea debe ser motivadora y corresponder con alguna actividad que en un determinado contexto sería real, por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ejemplo: La construcción y utilización de un clinómetro casero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(por tanto, se debe evitar pedir que hagan un simple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trabajo).  </a:t>
            </a:r>
            <a:endParaRPr lang="es-BO" sz="1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BO" sz="12000" dirty="0">
                <a:latin typeface="Arial" pitchFamily="34" charset="0"/>
                <a:cs typeface="Arial" pitchFamily="34" charset="0"/>
              </a:rPr>
              <a:t> La evaluación se propone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en el desarrollo de las cuatro dimensiones donde se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describe lo más concreta y claramente posible los aspectos que se evaluarán y de qué modo y se les asigna valores (mejor asignar 4 valores) en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parámetros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dependiendo del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nivel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de cumplimiento de los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objetivos holísticos.  </a:t>
            </a:r>
            <a:endParaRPr lang="es-BO" sz="1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BO" sz="12000" dirty="0"/>
          </a:p>
        </p:txBody>
      </p:sp>
    </p:spTree>
    <p:extLst>
      <p:ext uri="{BB962C8B-B14F-4D97-AF65-F5344CB8AC3E}">
        <p14:creationId xmlns:p14="http://schemas.microsoft.com/office/powerpoint/2010/main" val="3288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sz="4000" dirty="0" smtClean="0">
                <a:latin typeface="Arial" pitchFamily="34" charset="0"/>
                <a:cs typeface="Arial" pitchFamily="34" charset="0"/>
              </a:rPr>
              <a:t>GÉNESIS DE LA WEB QUEST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BO" sz="3000" dirty="0">
                <a:latin typeface="Arial" pitchFamily="34" charset="0"/>
                <a:cs typeface="Arial" pitchFamily="34" charset="0"/>
              </a:rPr>
              <a:t>El modelo de </a:t>
            </a:r>
            <a:r>
              <a:rPr lang="es-BO" sz="3000" dirty="0" err="1">
                <a:latin typeface="Arial" pitchFamily="34" charset="0"/>
                <a:cs typeface="Arial" pitchFamily="34" charset="0"/>
              </a:rPr>
              <a:t>Webquest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 fue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desarrollado por </a:t>
            </a:r>
            <a:r>
              <a:rPr lang="es-BO" sz="3000" dirty="0" err="1">
                <a:latin typeface="Arial" pitchFamily="34" charset="0"/>
                <a:cs typeface="Arial" pitchFamily="34" charset="0"/>
              </a:rPr>
              <a:t>Bernie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Dodge docente de tecnología educativa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en 1995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en los EEUU, que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lo definió como una </a:t>
            </a:r>
            <a:r>
              <a:rPr lang="es-BO" sz="3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actividad orientada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a la investigación donde toda o casi toda la información que se utiliza procede de recursos de la Web </a:t>
            </a:r>
          </a:p>
          <a:p>
            <a:endParaRPr lang="es-BO" sz="3000" dirty="0"/>
          </a:p>
        </p:txBody>
      </p:sp>
    </p:spTree>
    <p:extLst>
      <p:ext uri="{BB962C8B-B14F-4D97-AF65-F5344CB8AC3E}">
        <p14:creationId xmlns:p14="http://schemas.microsoft.com/office/powerpoint/2010/main" val="37492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BO" sz="4000" dirty="0" smtClean="0">
                <a:latin typeface="Arial" pitchFamily="34" charset="0"/>
                <a:cs typeface="Arial" pitchFamily="34" charset="0"/>
              </a:rPr>
              <a:t>OBJETIVO DE LA WEB QUEST 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BO" sz="3200" dirty="0" err="1" smtClean="0">
                <a:latin typeface="Arial" pitchFamily="34" charset="0"/>
                <a:cs typeface="Arial" pitchFamily="34" charset="0"/>
              </a:rPr>
              <a:t>WebQuest</a:t>
            </a:r>
            <a:r>
              <a:rPr lang="es-BO" sz="3200" dirty="0" smtClean="0">
                <a:latin typeface="Arial" pitchFamily="34" charset="0"/>
                <a:cs typeface="Arial" pitchFamily="34" charset="0"/>
              </a:rPr>
              <a:t> son un tipo de Actividad de Aprendizaje que se lleva a cabo con recursos que se encuentran en la Red (Internet). Su objetivo fundamental es lograr que los estudiantes </a:t>
            </a:r>
            <a:r>
              <a:rPr lang="es-BO" sz="3200" b="1" i="1" u="sng" dirty="0" smtClean="0">
                <a:latin typeface="Arial" pitchFamily="34" charset="0"/>
                <a:cs typeface="Arial" pitchFamily="34" charset="0"/>
              </a:rPr>
              <a:t>hagan buen uso del tiempo</a:t>
            </a:r>
            <a:r>
              <a:rPr lang="es-BO" sz="3200" dirty="0" smtClean="0">
                <a:latin typeface="Arial" pitchFamily="34" charset="0"/>
                <a:cs typeface="Arial" pitchFamily="34" charset="0"/>
              </a:rPr>
              <a:t> asignado para una actividad, investigando, seleccionando y analizando información para mejorar su comprensión sobre el tema de una tarea asignada. </a:t>
            </a:r>
          </a:p>
          <a:p>
            <a:endParaRPr lang="es-BO" dirty="0" smtClean="0"/>
          </a:p>
        </p:txBody>
      </p:sp>
    </p:spTree>
    <p:extLst>
      <p:ext uri="{BB962C8B-B14F-4D97-AF65-F5344CB8AC3E}">
        <p14:creationId xmlns:p14="http://schemas.microsoft.com/office/powerpoint/2010/main" val="40289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BO" sz="3000" dirty="0">
                <a:latin typeface="Arial" pitchFamily="34" charset="0"/>
                <a:cs typeface="Arial" pitchFamily="34" charset="0"/>
              </a:rPr>
              <a:t>Para esto, el profesor suministra alguno de los </a:t>
            </a:r>
            <a:r>
              <a:rPr lang="es-BO" sz="3000" b="1" i="1" u="sng" dirty="0">
                <a:latin typeface="Arial" pitchFamily="34" charset="0"/>
                <a:cs typeface="Arial" pitchFamily="34" charset="0"/>
              </a:rPr>
              <a:t>sitios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en los cuales se encuentra la información y los estudiantes pueden buscar otros que los complementen. En esta forma, los estudiantes </a:t>
            </a:r>
            <a:r>
              <a:rPr lang="es-BO" sz="3000" b="1" i="1" u="sng" dirty="0">
                <a:latin typeface="Arial" pitchFamily="34" charset="0"/>
                <a:cs typeface="Arial" pitchFamily="34" charset="0"/>
              </a:rPr>
              <a:t>se enfocan en utilizar la información más que en buscarla.</a:t>
            </a:r>
          </a:p>
          <a:p>
            <a:pPr marL="0" indent="0">
              <a:buNone/>
            </a:pPr>
            <a:endParaRPr lang="es-BO" sz="3000" dirty="0"/>
          </a:p>
        </p:txBody>
      </p:sp>
    </p:spTree>
    <p:extLst>
      <p:ext uri="{BB962C8B-B14F-4D97-AF65-F5344CB8AC3E}">
        <p14:creationId xmlns:p14="http://schemas.microsoft.com/office/powerpoint/2010/main" val="28435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¿Qué debe hacer el profesor?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BO" sz="3000" dirty="0" smtClean="0">
                <a:latin typeface="Arial" pitchFamily="34" charset="0"/>
                <a:cs typeface="Arial" pitchFamily="34" charset="0"/>
              </a:rPr>
              <a:t>El profesor debe construir una </a:t>
            </a:r>
            <a:r>
              <a:rPr lang="es-BO" sz="3000" dirty="0" err="1" smtClean="0">
                <a:latin typeface="Arial" pitchFamily="34" charset="0"/>
                <a:cs typeface="Arial" pitchFamily="34" charset="0"/>
              </a:rPr>
              <a:t>WebQuest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 para que los estudiantes,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al rededor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de una tarea atractiva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les provoque un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procesos de pensamiento superior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El pensamiento puede ser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creativo, crítico,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resolución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de problemas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análisis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o síntesis. La tarea debe consistir en algo más que en contestar a simples preguntas o reproducir lo que hay en la pantalla. </a:t>
            </a:r>
          </a:p>
        </p:txBody>
      </p:sp>
      <p:pic>
        <p:nvPicPr>
          <p:cNvPr id="4" name="3 Imagen" descr="CIENCIA FACIL - EXPERIMENTOS CASEROS">
            <a:hlinkClick r:id="rId2" tgtFrame="&quot;_self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8510"/>
            <a:ext cx="1152128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>
            <a:hlinkClick r:id="rId4" action="ppaction://hlinkfile"/>
          </p:cNvPr>
          <p:cNvSpPr txBox="1"/>
          <p:nvPr/>
        </p:nvSpPr>
        <p:spPr>
          <a:xfrm>
            <a:off x="6948264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aquí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651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BO" sz="4000" dirty="0" smtClean="0">
                <a:latin typeface="Arial" pitchFamily="34" charset="0"/>
                <a:cs typeface="Arial" pitchFamily="34" charset="0"/>
              </a:rPr>
              <a:t>¿Qué hace el estudiante?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BO" sz="3000" dirty="0">
                <a:latin typeface="Arial" pitchFamily="34" charset="0"/>
                <a:cs typeface="Arial" pitchFamily="34" charset="0"/>
              </a:rPr>
              <a:t>Este modelo permite que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los estudiantes elabore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su propio conocimiento al tiempo que lleva a cabo la actividad. </a:t>
            </a:r>
          </a:p>
          <a:p>
            <a:pPr algn="just"/>
            <a:r>
              <a:rPr lang="es-BO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3000" dirty="0" smtClean="0">
                <a:latin typeface="Arial" pitchFamily="34" charset="0"/>
                <a:cs typeface="Arial" pitchFamily="34" charset="0"/>
              </a:rPr>
              <a:t>Navegue 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por la web con una tarea en mente. </a:t>
            </a:r>
          </a:p>
          <a:p>
            <a:pPr algn="just"/>
            <a:r>
              <a:rPr lang="es-BO" sz="3000" dirty="0">
                <a:latin typeface="Arial" pitchFamily="34" charset="0"/>
                <a:cs typeface="Arial" pitchFamily="34" charset="0"/>
              </a:rPr>
              <a:t> El objetivo es que emplee su tiempo de la forma más eficaz, usando y transformando la información y no buscándola. </a:t>
            </a:r>
          </a:p>
          <a:p>
            <a:pPr algn="just"/>
            <a:endParaRPr lang="es-BO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e-ducativa.catedu.es/44700165/aula/archivos/repositorio/1750/1980/html/Oktaeder-Anim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53741"/>
            <a:ext cx="1066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6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BO" sz="4000" dirty="0" smtClean="0">
                <a:latin typeface="Arial" pitchFamily="34" charset="0"/>
                <a:cs typeface="Arial" pitchFamily="34" charset="0"/>
              </a:rPr>
              <a:t>ELEMENTOS DE UNA WEB QUEST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s-BO" dirty="0"/>
          </a:p>
          <a:p>
            <a:r>
              <a:rPr lang="es-BO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Introducción</a:t>
            </a:r>
            <a:r>
              <a:rPr lang="es-BO" sz="3200" dirty="0">
                <a:latin typeface="Arial" pitchFamily="34" charset="0"/>
                <a:cs typeface="Arial" pitchFamily="34" charset="0"/>
              </a:rPr>
              <a:t> Establece el marco y aporta alguna información antecedente </a:t>
            </a:r>
          </a:p>
          <a:p>
            <a:r>
              <a:rPr lang="es-BO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Tareas</a:t>
            </a:r>
            <a:r>
              <a:rPr lang="es-BO" sz="3200" dirty="0">
                <a:latin typeface="Arial" pitchFamily="34" charset="0"/>
                <a:cs typeface="Arial" pitchFamily="34" charset="0"/>
              </a:rPr>
              <a:t> El resultado final de la actividad que los alumnos van a llevar a cabo </a:t>
            </a:r>
          </a:p>
          <a:p>
            <a:r>
              <a:rPr lang="es-BO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Proceso</a:t>
            </a:r>
            <a:r>
              <a:rPr lang="es-BO" sz="3200" dirty="0">
                <a:latin typeface="Arial" pitchFamily="34" charset="0"/>
                <a:cs typeface="Arial" pitchFamily="34" charset="0"/>
              </a:rPr>
              <a:t> Descripción de los pasos a seguir para llevar a cabo las tarea. Incluye los recursos y el andamiaje (</a:t>
            </a:r>
            <a:r>
              <a:rPr lang="es-BO" sz="3200" dirty="0" err="1">
                <a:latin typeface="Arial" pitchFamily="34" charset="0"/>
                <a:cs typeface="Arial" pitchFamily="34" charset="0"/>
              </a:rPr>
              <a:t>scaffolding</a:t>
            </a:r>
            <a:r>
              <a:rPr lang="es-BO" sz="3200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2259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BO" sz="4000" dirty="0">
                <a:latin typeface="Arial" pitchFamily="34" charset="0"/>
                <a:cs typeface="Arial" pitchFamily="34" charset="0"/>
              </a:rPr>
              <a:t>ELEMENTOS DE UNA WEB QUEST</a:t>
            </a:r>
            <a:endParaRPr lang="es-B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Recursos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Selección de enlaces a los sitios de interés para encontrar la información relevante. Este elemento forma parte del apartado del proceso.  </a:t>
            </a:r>
          </a:p>
          <a:p>
            <a:r>
              <a:rPr lang="es-BO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Evaluación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Explicación de cómo será evaluada la realización de la tarea </a:t>
            </a:r>
          </a:p>
          <a:p>
            <a:r>
              <a:rPr lang="es-BO" sz="3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Conclusión</a:t>
            </a:r>
            <a:r>
              <a:rPr lang="es-BO" sz="3000" dirty="0">
                <a:latin typeface="Arial" pitchFamily="34" charset="0"/>
                <a:cs typeface="Arial" pitchFamily="34" charset="0"/>
              </a:rPr>
              <a:t> Recuerda lo que se ha aprendido y anima a continuar con el aprendizaje </a:t>
            </a:r>
          </a:p>
          <a:p>
            <a:pPr marL="0" indent="0">
              <a:buNone/>
            </a:pPr>
            <a:endParaRPr lang="es-BO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2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BO" sz="4000" dirty="0" smtClean="0">
                <a:latin typeface="Arial" pitchFamily="34" charset="0"/>
                <a:cs typeface="Arial" pitchFamily="34" charset="0"/>
              </a:rPr>
              <a:t>ASPECTOS CLAVES EN SU DISEÑO</a:t>
            </a:r>
            <a:endParaRPr lang="es-BO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704856" cy="5186976"/>
          </a:xfrm>
        </p:spPr>
        <p:txBody>
          <a:bodyPr>
            <a:normAutofit fontScale="25000" lnSpcReduction="20000"/>
          </a:bodyPr>
          <a:lstStyle/>
          <a:p>
            <a:endParaRPr lang="es-BO" dirty="0"/>
          </a:p>
          <a:p>
            <a:pPr marL="0" indent="0">
              <a:buNone/>
            </a:pPr>
            <a:endParaRPr lang="es-BO" dirty="0"/>
          </a:p>
          <a:p>
            <a:pPr algn="just"/>
            <a:r>
              <a:rPr lang="es-BO" sz="50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La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Tarea implicar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transformación de la información. Es decir, una </a:t>
            </a:r>
            <a:r>
              <a:rPr lang="es-BO" sz="12000" dirty="0" err="1">
                <a:latin typeface="Arial" pitchFamily="34" charset="0"/>
                <a:cs typeface="Arial" pitchFamily="34" charset="0"/>
              </a:rPr>
              <a:t>WebQuest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 no consiste en una simple "Caza del Tesoro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",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sino que implica un proceso de investigación y transformación de la información obtenida. </a:t>
            </a:r>
          </a:p>
          <a:p>
            <a:pPr algn="just"/>
            <a:r>
              <a:rPr lang="es-BO" sz="12000" dirty="0">
                <a:latin typeface="Arial" pitchFamily="34" charset="0"/>
                <a:cs typeface="Arial" pitchFamily="34" charset="0"/>
              </a:rPr>
              <a:t> Las </a:t>
            </a:r>
            <a:r>
              <a:rPr lang="es-BO" sz="12000" dirty="0" err="1">
                <a:latin typeface="Arial" pitchFamily="34" charset="0"/>
                <a:cs typeface="Arial" pitchFamily="34" charset="0"/>
              </a:rPr>
              <a:t>WebQuests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 son actividades en grupo y por roles. Así, dentro de cada grupo, cada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estudiante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adopta un rol distinto al de sus compañeros de manera que se desarrolla un trabajo cooperativo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BO" sz="12000" dirty="0">
                <a:latin typeface="Arial" pitchFamily="34" charset="0"/>
                <a:cs typeface="Arial" pitchFamily="34" charset="0"/>
              </a:rPr>
              <a:t>manera que se desarrollen procesos cognitivos de carácter superior (análisis, síntesis, evaluación, creación, etc.) </a:t>
            </a:r>
            <a:r>
              <a:rPr lang="es-BO" sz="12000" dirty="0" smtClean="0">
                <a:latin typeface="Arial" pitchFamily="34" charset="0"/>
                <a:cs typeface="Arial" pitchFamily="34" charset="0"/>
              </a:rPr>
              <a:t> </a:t>
            </a:r>
            <a:endParaRPr lang="es-BO" sz="1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402</TotalTime>
  <Words>613</Words>
  <Application>Microsoft Office PowerPoint</Application>
  <PresentationFormat>Presentación en pantalla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Opulento</vt:lpstr>
      <vt:lpstr>“LA EDUCACIÓN VIRTUAL RETOS Y OPORTUNIDADES”</vt:lpstr>
      <vt:lpstr>GÉNESIS DE LA WEB QUEST</vt:lpstr>
      <vt:lpstr>OBJETIVO DE LA WEB QUEST </vt:lpstr>
      <vt:lpstr>Presentación de PowerPoint</vt:lpstr>
      <vt:lpstr>¿Qué debe hacer el profesor?</vt:lpstr>
      <vt:lpstr>¿Qué hace el estudiante?</vt:lpstr>
      <vt:lpstr>ELEMENTOS DE UNA WEB QUEST</vt:lpstr>
      <vt:lpstr>ELEMENTOS DE UNA WEB QUEST</vt:lpstr>
      <vt:lpstr>ASPECTOS CLAVES EN SU DISEÑO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22</cp:revision>
  <dcterms:created xsi:type="dcterms:W3CDTF">2015-05-03T18:19:57Z</dcterms:created>
  <dcterms:modified xsi:type="dcterms:W3CDTF">2015-06-08T23:25:55Z</dcterms:modified>
</cp:coreProperties>
</file>